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64" r:id="rId2"/>
    <p:sldId id="267" r:id="rId3"/>
    <p:sldId id="281" r:id="rId4"/>
    <p:sldId id="265" r:id="rId5"/>
    <p:sldId id="282" r:id="rId6"/>
    <p:sldId id="283" r:id="rId7"/>
    <p:sldId id="266" r:id="rId8"/>
    <p:sldId id="286" r:id="rId9"/>
    <p:sldId id="287" r:id="rId10"/>
    <p:sldId id="288" r:id="rId11"/>
    <p:sldId id="294" r:id="rId12"/>
    <p:sldId id="280" r:id="rId13"/>
    <p:sldId id="257" r:id="rId14"/>
    <p:sldId id="272" r:id="rId15"/>
    <p:sldId id="268" r:id="rId16"/>
    <p:sldId id="258" r:id="rId17"/>
    <p:sldId id="276" r:id="rId18"/>
    <p:sldId id="275" r:id="rId19"/>
    <p:sldId id="277" r:id="rId20"/>
    <p:sldId id="274" r:id="rId21"/>
    <p:sldId id="259" r:id="rId22"/>
    <p:sldId id="269" r:id="rId23"/>
    <p:sldId id="270" r:id="rId24"/>
    <p:sldId id="260" r:id="rId25"/>
    <p:sldId id="273" r:id="rId26"/>
    <p:sldId id="261" r:id="rId27"/>
    <p:sldId id="262" r:id="rId28"/>
    <p:sldId id="284" r:id="rId29"/>
    <p:sldId id="263" r:id="rId30"/>
    <p:sldId id="285" r:id="rId31"/>
    <p:sldId id="289" r:id="rId32"/>
    <p:sldId id="271" r:id="rId33"/>
    <p:sldId id="293" r:id="rId34"/>
    <p:sldId id="290" r:id="rId35"/>
    <p:sldId id="291" r:id="rId36"/>
    <p:sldId id="292" r:id="rId3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14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7" d="100"/>
          <a:sy n="57" d="100"/>
        </p:scale>
        <p:origin x="-1075" y="19"/>
      </p:cViewPr>
      <p:guideLst>
        <p:guide orient="horz" pos="2160"/>
        <p:guide pos="2880"/>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A3D028-00D6-4413-A3BD-1C54A9E7D114}" type="datetimeFigureOut">
              <a:rPr lang="nl-NL" smtClean="0"/>
              <a:t>21-2-2016</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0C9E9B-1F66-4F61-A9AA-7A059250A7DF}" type="slidenum">
              <a:rPr lang="nl-NL" smtClean="0"/>
              <a:t>‹nr.›</a:t>
            </a:fld>
            <a:endParaRPr lang="nl-NL"/>
          </a:p>
        </p:txBody>
      </p:sp>
    </p:spTree>
    <p:extLst>
      <p:ext uri="{BB962C8B-B14F-4D97-AF65-F5344CB8AC3E}">
        <p14:creationId xmlns:p14="http://schemas.microsoft.com/office/powerpoint/2010/main" val="1560296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FD3C69-34E5-43B2-82DE-0A757273D4C0}" type="datetimeFigureOut">
              <a:rPr lang="nl-NL" smtClean="0"/>
              <a:t>21-2-2016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A262A5-997A-4EDD-AE8A-09EEAFBAF5EB}" type="slidenum">
              <a:rPr lang="nl-NL" smtClean="0"/>
              <a:t>‹nr.›</a:t>
            </a:fld>
            <a:endParaRPr lang="nl-NL"/>
          </a:p>
        </p:txBody>
      </p:sp>
    </p:spTree>
    <p:extLst>
      <p:ext uri="{BB962C8B-B14F-4D97-AF65-F5344CB8AC3E}">
        <p14:creationId xmlns:p14="http://schemas.microsoft.com/office/powerpoint/2010/main" val="1172968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nl.wikipedia.org/wiki/Exocriene_klier" TargetMode="External"/><Relationship Id="rId13" Type="http://schemas.openxmlformats.org/officeDocument/2006/relationships/hyperlink" Target="https://nl.wikipedia.org/wiki/Eiwitten" TargetMode="External"/><Relationship Id="rId18" Type="http://schemas.openxmlformats.org/officeDocument/2006/relationships/hyperlink" Target="https://nl.wikipedia.org/wiki/Calcium" TargetMode="External"/><Relationship Id="rId26" Type="http://schemas.openxmlformats.org/officeDocument/2006/relationships/hyperlink" Target="https://nl.wikipedia.org/wiki/Ui_(bolgewas)" TargetMode="External"/><Relationship Id="rId3" Type="http://schemas.openxmlformats.org/officeDocument/2006/relationships/hyperlink" Target="https://nl.wikipedia.org/wiki/Wimper" TargetMode="External"/><Relationship Id="rId21" Type="http://schemas.openxmlformats.org/officeDocument/2006/relationships/hyperlink" Target="https://nl.wikipedia.org/wiki/Traanbuis" TargetMode="External"/><Relationship Id="rId7" Type="http://schemas.openxmlformats.org/officeDocument/2006/relationships/hyperlink" Target="https://nl.wikipedia.org/wiki/Traanklier" TargetMode="External"/><Relationship Id="rId12" Type="http://schemas.openxmlformats.org/officeDocument/2006/relationships/hyperlink" Target="https://nl.wikipedia.org/wiki/Oogbol" TargetMode="External"/><Relationship Id="rId17" Type="http://schemas.openxmlformats.org/officeDocument/2006/relationships/hyperlink" Target="https://nl.wikipedia.org/wiki/Glucose" TargetMode="External"/><Relationship Id="rId25" Type="http://schemas.openxmlformats.org/officeDocument/2006/relationships/hyperlink" Target="https://nl.wikipedia.org/wiki/Huilen" TargetMode="External"/><Relationship Id="rId2" Type="http://schemas.openxmlformats.org/officeDocument/2006/relationships/slide" Target="../slides/slide5.xml"/><Relationship Id="rId16" Type="http://schemas.openxmlformats.org/officeDocument/2006/relationships/hyperlink" Target="https://nl.wikipedia.org/wiki/Immunoglobuline" TargetMode="External"/><Relationship Id="rId20" Type="http://schemas.openxmlformats.org/officeDocument/2006/relationships/hyperlink" Target="https://nl.wikipedia.org/wiki/Alexander_Fleming" TargetMode="External"/><Relationship Id="rId1" Type="http://schemas.openxmlformats.org/officeDocument/2006/relationships/notesMaster" Target="../notesMasters/notesMaster1.xml"/><Relationship Id="rId6" Type="http://schemas.openxmlformats.org/officeDocument/2006/relationships/hyperlink" Target="https://nl.wikipedia.org/wiki/Menselijk_oog" TargetMode="External"/><Relationship Id="rId11" Type="http://schemas.openxmlformats.org/officeDocument/2006/relationships/hyperlink" Target="https://nl.wikipedia.org/wiki/Oogkas" TargetMode="External"/><Relationship Id="rId24" Type="http://schemas.openxmlformats.org/officeDocument/2006/relationships/hyperlink" Target="https://nl.wikipedia.org/wiki/Emotie" TargetMode="External"/><Relationship Id="rId5" Type="http://schemas.openxmlformats.org/officeDocument/2006/relationships/hyperlink" Target="https://nl.wikipedia.org/wiki/Bacteri%C3%ABn" TargetMode="External"/><Relationship Id="rId15" Type="http://schemas.openxmlformats.org/officeDocument/2006/relationships/hyperlink" Target="https://nl.wikipedia.org/wiki/Kalium" TargetMode="External"/><Relationship Id="rId23" Type="http://schemas.openxmlformats.org/officeDocument/2006/relationships/hyperlink" Target="https://nl.wikipedia.org/wiki/Snot" TargetMode="External"/><Relationship Id="rId28" Type="http://schemas.openxmlformats.org/officeDocument/2006/relationships/hyperlink" Target="https://nl.wikipedia.org/wiki/Krokodillentranen" TargetMode="External"/><Relationship Id="rId10" Type="http://schemas.openxmlformats.org/officeDocument/2006/relationships/hyperlink" Target="https://nl.wikipedia.org/wiki/Amandel_(noot)" TargetMode="External"/><Relationship Id="rId19" Type="http://schemas.openxmlformats.org/officeDocument/2006/relationships/hyperlink" Target="https://nl.wikipedia.org/wiki/Magnesium" TargetMode="External"/><Relationship Id="rId4" Type="http://schemas.openxmlformats.org/officeDocument/2006/relationships/hyperlink" Target="https://nl.wikipedia.org/wiki/Lysozym" TargetMode="External"/><Relationship Id="rId9" Type="http://schemas.openxmlformats.org/officeDocument/2006/relationships/hyperlink" Target="https://nl.wikipedia.org/wiki/Klier" TargetMode="External"/><Relationship Id="rId14" Type="http://schemas.openxmlformats.org/officeDocument/2006/relationships/hyperlink" Target="https://nl.wikipedia.org/wiki/Natrium" TargetMode="External"/><Relationship Id="rId22" Type="http://schemas.openxmlformats.org/officeDocument/2006/relationships/hyperlink" Target="https://nl.wikipedia.org/wiki/Neus" TargetMode="External"/><Relationship Id="rId27" Type="http://schemas.openxmlformats.org/officeDocument/2006/relationships/hyperlink" Target="https://nl.wikipedia.org/wiki/Hooikoort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en </a:t>
            </a:r>
            <a:r>
              <a:rPr lang="nl-NL" sz="1200" b="1" i="0" kern="1200" dirty="0" smtClean="0">
                <a:solidFill>
                  <a:schemeClr val="tx1"/>
                </a:solidFill>
                <a:effectLst/>
                <a:latin typeface="+mn-lt"/>
                <a:ea typeface="+mn-ea"/>
                <a:cs typeface="+mn-cs"/>
              </a:rPr>
              <a:t>traan</a:t>
            </a:r>
            <a:r>
              <a:rPr lang="nl-NL" sz="1200" b="0" i="0" kern="1200" dirty="0" smtClean="0">
                <a:solidFill>
                  <a:schemeClr val="tx1"/>
                </a:solidFill>
                <a:effectLst/>
                <a:latin typeface="+mn-lt"/>
                <a:ea typeface="+mn-ea"/>
                <a:cs typeface="+mn-cs"/>
              </a:rPr>
              <a:t> is een zoute druppel oogvocht, en de vloeistof waaruit tranen bestaan wordt ook wel </a:t>
            </a:r>
            <a:r>
              <a:rPr lang="nl-NL" sz="1200" b="1" i="0" kern="1200" dirty="0" smtClean="0">
                <a:solidFill>
                  <a:schemeClr val="tx1"/>
                </a:solidFill>
                <a:effectLst/>
                <a:latin typeface="+mn-lt"/>
                <a:ea typeface="+mn-ea"/>
                <a:cs typeface="+mn-cs"/>
              </a:rPr>
              <a:t>traanvocht</a:t>
            </a:r>
            <a:r>
              <a:rPr lang="nl-NL" sz="1200" b="0" i="0" kern="1200" dirty="0" smtClean="0">
                <a:solidFill>
                  <a:schemeClr val="tx1"/>
                </a:solidFill>
                <a:effectLst/>
                <a:latin typeface="+mn-lt"/>
                <a:ea typeface="+mn-ea"/>
                <a:cs typeface="+mn-cs"/>
              </a:rPr>
              <a:t> genoemd. Traanvocht is een vloeistof die voornamelijk dient ter bevochtiging van het oog. Daarnaast drijft het stofdeeltjes af die langs de </a:t>
            </a:r>
            <a:r>
              <a:rPr lang="nl-NL" sz="1200" b="0" i="0" u="none" strike="noStrike" kern="1200" dirty="0" smtClean="0">
                <a:solidFill>
                  <a:schemeClr val="tx1"/>
                </a:solidFill>
                <a:effectLst/>
                <a:latin typeface="+mn-lt"/>
                <a:ea typeface="+mn-ea"/>
                <a:cs typeface="+mn-cs"/>
                <a:hlinkClick r:id="rId3" tooltip="Wimper"/>
              </a:rPr>
              <a:t>wimpers</a:t>
            </a:r>
            <a:r>
              <a:rPr lang="nl-NL" sz="1200" b="0" i="0" kern="1200" dirty="0" smtClean="0">
                <a:solidFill>
                  <a:schemeClr val="tx1"/>
                </a:solidFill>
                <a:effectLst/>
                <a:latin typeface="+mn-lt"/>
                <a:ea typeface="+mn-ea"/>
                <a:cs typeface="+mn-cs"/>
              </a:rPr>
              <a:t> weten te komen. Ook bevat het stoffen als </a:t>
            </a:r>
            <a:r>
              <a:rPr lang="nl-NL" sz="1200" b="0" i="0" u="none" strike="noStrike" kern="1200" dirty="0" err="1" smtClean="0">
                <a:solidFill>
                  <a:schemeClr val="tx1"/>
                </a:solidFill>
                <a:effectLst/>
                <a:latin typeface="+mn-lt"/>
                <a:ea typeface="+mn-ea"/>
                <a:cs typeface="+mn-cs"/>
                <a:hlinkClick r:id="rId4" tooltip="Lysozym"/>
              </a:rPr>
              <a:t>lysozym</a:t>
            </a:r>
            <a:r>
              <a:rPr lang="nl-NL" sz="1200" b="0" i="0" kern="1200" dirty="0" smtClean="0">
                <a:solidFill>
                  <a:schemeClr val="tx1"/>
                </a:solidFill>
                <a:effectLst/>
                <a:latin typeface="+mn-lt"/>
                <a:ea typeface="+mn-ea"/>
                <a:cs typeface="+mn-cs"/>
              </a:rPr>
              <a:t>, een eiwit dat de celwanden van </a:t>
            </a:r>
            <a:r>
              <a:rPr lang="nl-NL" sz="1200" b="0" i="0" u="none" strike="noStrike" kern="1200" dirty="0" smtClean="0">
                <a:solidFill>
                  <a:schemeClr val="tx1"/>
                </a:solidFill>
                <a:effectLst/>
                <a:latin typeface="+mn-lt"/>
                <a:ea typeface="+mn-ea"/>
                <a:cs typeface="+mn-cs"/>
                <a:hlinkClick r:id="rId5" tooltip="Bacteriën"/>
              </a:rPr>
              <a:t>bacteriën</a:t>
            </a:r>
            <a:r>
              <a:rPr lang="nl-NL" sz="1200" b="0" i="0" kern="1200" dirty="0" smtClean="0">
                <a:solidFill>
                  <a:schemeClr val="tx1"/>
                </a:solidFill>
                <a:effectLst/>
                <a:latin typeface="+mn-lt"/>
                <a:ea typeface="+mn-ea"/>
                <a:cs typeface="+mn-cs"/>
              </a:rPr>
              <a:t> afbreekt zodat deze onschadelijk worden gemaakt.</a:t>
            </a:r>
          </a:p>
          <a:p>
            <a:r>
              <a:rPr lang="nl-NL" sz="1200" b="0" i="0" kern="1200" dirty="0" smtClean="0">
                <a:solidFill>
                  <a:schemeClr val="tx1"/>
                </a:solidFill>
                <a:effectLst/>
                <a:latin typeface="+mn-lt"/>
                <a:ea typeface="+mn-ea"/>
                <a:cs typeface="+mn-cs"/>
              </a:rPr>
              <a:t>Het </a:t>
            </a:r>
            <a:r>
              <a:rPr lang="nl-NL" sz="1200" b="0" i="0" u="none" strike="noStrike" kern="1200" dirty="0" smtClean="0">
                <a:solidFill>
                  <a:schemeClr val="tx1"/>
                </a:solidFill>
                <a:effectLst/>
                <a:latin typeface="+mn-lt"/>
                <a:ea typeface="+mn-ea"/>
                <a:cs typeface="+mn-cs"/>
                <a:hlinkClick r:id="rId6" tooltip="Menselijk oog"/>
              </a:rPr>
              <a:t>oog</a:t>
            </a:r>
            <a:r>
              <a:rPr lang="nl-NL" sz="1200" b="0" i="0" kern="1200" dirty="0" smtClean="0">
                <a:solidFill>
                  <a:schemeClr val="tx1"/>
                </a:solidFill>
                <a:effectLst/>
                <a:latin typeface="+mn-lt"/>
                <a:ea typeface="+mn-ea"/>
                <a:cs typeface="+mn-cs"/>
              </a:rPr>
              <a:t> wordt permanent vochtig gehouden door het traanvocht, dat wordt afgescheiden door de </a:t>
            </a:r>
            <a:r>
              <a:rPr lang="nl-NL" sz="1200" b="0" i="0" u="none" strike="noStrike" kern="1200" dirty="0" smtClean="0">
                <a:solidFill>
                  <a:schemeClr val="tx1"/>
                </a:solidFill>
                <a:effectLst/>
                <a:latin typeface="+mn-lt"/>
                <a:ea typeface="+mn-ea"/>
                <a:cs typeface="+mn-cs"/>
                <a:hlinkClick r:id="rId7" tooltip="Traanklier"/>
              </a:rPr>
              <a:t>traanklieren</a:t>
            </a:r>
            <a:r>
              <a:rPr lang="nl-NL" sz="1200" b="0" i="0" kern="1200" dirty="0" smtClean="0">
                <a:solidFill>
                  <a:schemeClr val="tx1"/>
                </a:solidFill>
                <a:effectLst/>
                <a:latin typeface="+mn-lt"/>
                <a:ea typeface="+mn-ea"/>
                <a:cs typeface="+mn-cs"/>
              </a:rPr>
              <a:t>. Het vormt een vloeistoffilm tussen de oogbal en het ooglid. </a:t>
            </a:r>
            <a:r>
              <a:rPr lang="nl-NL" sz="1200" b="0" i="0" kern="1200" dirty="0" err="1" smtClean="0">
                <a:solidFill>
                  <a:schemeClr val="tx1"/>
                </a:solidFill>
                <a:effectLst/>
                <a:latin typeface="+mn-lt"/>
                <a:ea typeface="+mn-ea"/>
                <a:cs typeface="+mn-cs"/>
              </a:rPr>
              <a:t>Deze</a:t>
            </a:r>
            <a:r>
              <a:rPr lang="nl-NL" sz="1200" b="0" i="0" u="none" strike="noStrike" kern="1200" dirty="0" err="1" smtClean="0">
                <a:solidFill>
                  <a:schemeClr val="tx1"/>
                </a:solidFill>
                <a:effectLst/>
                <a:latin typeface="+mn-lt"/>
                <a:ea typeface="+mn-ea"/>
                <a:cs typeface="+mn-cs"/>
                <a:hlinkClick r:id="rId8" tooltip="Exocriene klier"/>
              </a:rPr>
              <a:t>exocriene</a:t>
            </a:r>
            <a:r>
              <a:rPr lang="nl-NL" sz="1200" b="0" i="0" kern="1200" dirty="0" smtClean="0">
                <a:solidFill>
                  <a:schemeClr val="tx1"/>
                </a:solidFill>
                <a:effectLst/>
                <a:latin typeface="+mn-lt"/>
                <a:ea typeface="+mn-ea"/>
                <a:cs typeface="+mn-cs"/>
              </a:rPr>
              <a:t> </a:t>
            </a:r>
            <a:r>
              <a:rPr lang="nl-NL" sz="1200" b="0" i="0" u="none" strike="noStrike" kern="1200" dirty="0" smtClean="0">
                <a:solidFill>
                  <a:schemeClr val="tx1"/>
                </a:solidFill>
                <a:effectLst/>
                <a:latin typeface="+mn-lt"/>
                <a:ea typeface="+mn-ea"/>
                <a:cs typeface="+mn-cs"/>
                <a:hlinkClick r:id="rId9" tooltip="Klier"/>
              </a:rPr>
              <a:t>klieren</a:t>
            </a:r>
            <a:r>
              <a:rPr lang="nl-NL" sz="1200" b="0" i="0" kern="1200" dirty="0" smtClean="0">
                <a:solidFill>
                  <a:schemeClr val="tx1"/>
                </a:solidFill>
                <a:effectLst/>
                <a:latin typeface="+mn-lt"/>
                <a:ea typeface="+mn-ea"/>
                <a:cs typeface="+mn-cs"/>
              </a:rPr>
              <a:t> zijn ongeveer zo groot als een </a:t>
            </a:r>
            <a:r>
              <a:rPr lang="nl-NL" sz="1200" b="0" i="0" u="none" strike="noStrike" kern="1200" dirty="0" smtClean="0">
                <a:solidFill>
                  <a:schemeClr val="tx1"/>
                </a:solidFill>
                <a:effectLst/>
                <a:latin typeface="+mn-lt"/>
                <a:ea typeface="+mn-ea"/>
                <a:cs typeface="+mn-cs"/>
                <a:hlinkClick r:id="rId10" tooltip="Amandel (noot)"/>
              </a:rPr>
              <a:t>amandel</a:t>
            </a:r>
            <a:r>
              <a:rPr lang="nl-NL" sz="1200" b="0" i="0" kern="1200" dirty="0" smtClean="0">
                <a:solidFill>
                  <a:schemeClr val="tx1"/>
                </a:solidFill>
                <a:effectLst/>
                <a:latin typeface="+mn-lt"/>
                <a:ea typeface="+mn-ea"/>
                <a:cs typeface="+mn-cs"/>
              </a:rPr>
              <a:t> en bevinden zich tegen het oog in de </a:t>
            </a:r>
            <a:r>
              <a:rPr lang="nl-NL" sz="1200" b="0" i="0" u="none" strike="noStrike" kern="1200" dirty="0" smtClean="0">
                <a:solidFill>
                  <a:schemeClr val="tx1"/>
                </a:solidFill>
                <a:effectLst/>
                <a:latin typeface="+mn-lt"/>
                <a:ea typeface="+mn-ea"/>
                <a:cs typeface="+mn-cs"/>
                <a:hlinkClick r:id="rId11" tooltip="Oogkas"/>
              </a:rPr>
              <a:t>oogkas</a:t>
            </a:r>
            <a:r>
              <a:rPr lang="nl-NL" sz="1200" b="0" i="0" kern="1200" dirty="0" smtClean="0">
                <a:solidFill>
                  <a:schemeClr val="tx1"/>
                </a:solidFill>
                <a:effectLst/>
                <a:latin typeface="+mn-lt"/>
                <a:ea typeface="+mn-ea"/>
                <a:cs typeface="+mn-cs"/>
              </a:rPr>
              <a:t>. Bij iedere </a:t>
            </a:r>
            <a:r>
              <a:rPr lang="nl-NL" sz="1200" b="0" i="0" kern="1200" dirty="0" err="1" smtClean="0">
                <a:solidFill>
                  <a:schemeClr val="tx1"/>
                </a:solidFill>
                <a:effectLst/>
                <a:latin typeface="+mn-lt"/>
                <a:ea typeface="+mn-ea"/>
                <a:cs typeface="+mn-cs"/>
              </a:rPr>
              <a:t>knippering</a:t>
            </a:r>
            <a:r>
              <a:rPr lang="nl-NL" sz="1200" b="0" i="0" kern="1200" dirty="0" smtClean="0">
                <a:solidFill>
                  <a:schemeClr val="tx1"/>
                </a:solidFill>
                <a:effectLst/>
                <a:latin typeface="+mn-lt"/>
                <a:ea typeface="+mn-ea"/>
                <a:cs typeface="+mn-cs"/>
              </a:rPr>
              <a:t> van de oogleden verspreidt het traanvocht zich over </a:t>
            </a:r>
            <a:r>
              <a:rPr lang="nl-NL" sz="1200" b="0" i="0" kern="1200" dirty="0" err="1" smtClean="0">
                <a:solidFill>
                  <a:schemeClr val="tx1"/>
                </a:solidFill>
                <a:effectLst/>
                <a:latin typeface="+mn-lt"/>
                <a:ea typeface="+mn-ea"/>
                <a:cs typeface="+mn-cs"/>
              </a:rPr>
              <a:t>de</a:t>
            </a:r>
            <a:r>
              <a:rPr lang="nl-NL" sz="1200" b="0" i="0" u="none" strike="noStrike" kern="1200" dirty="0" err="1" smtClean="0">
                <a:solidFill>
                  <a:schemeClr val="tx1"/>
                </a:solidFill>
                <a:effectLst/>
                <a:latin typeface="+mn-lt"/>
                <a:ea typeface="+mn-ea"/>
                <a:cs typeface="+mn-cs"/>
                <a:hlinkClick r:id="rId12" tooltip="Oogbol"/>
              </a:rPr>
              <a:t>oogbol</a:t>
            </a:r>
            <a:r>
              <a:rPr lang="nl-NL" sz="1200" b="0" i="0" kern="1200" dirty="0" smtClean="0">
                <a:solidFill>
                  <a:schemeClr val="tx1"/>
                </a:solidFill>
                <a:effectLst/>
                <a:latin typeface="+mn-lt"/>
                <a:ea typeface="+mn-ea"/>
                <a:cs typeface="+mn-cs"/>
              </a:rPr>
              <a:t>.</a:t>
            </a:r>
          </a:p>
          <a:p>
            <a:r>
              <a:rPr lang="nl-NL" sz="1200" b="0" i="0" kern="1200" dirty="0" smtClean="0">
                <a:solidFill>
                  <a:schemeClr val="tx1"/>
                </a:solidFill>
                <a:effectLst/>
                <a:latin typeface="+mn-lt"/>
                <a:ea typeface="+mn-ea"/>
                <a:cs typeface="+mn-cs"/>
              </a:rPr>
              <a:t>De normale productie van traanvocht bedraagt ongeveer 1 microliter/minuut. Dit is juist genoeg om het oogoppervlak vochtig te houden. De overmaat aan vloeistof wordt afgevoerd door de traanpunten op het onderste ooglid en komt via de traankanaaltjes terecht in de traanzak en wordt vandaar verder afgevoerd naar het neusslijmvlies.</a:t>
            </a:r>
          </a:p>
          <a:p>
            <a:r>
              <a:rPr lang="nl-NL" sz="1200" b="0" i="0" kern="1200" dirty="0" smtClean="0">
                <a:solidFill>
                  <a:schemeClr val="tx1"/>
                </a:solidFill>
                <a:effectLst/>
                <a:latin typeface="+mn-lt"/>
                <a:ea typeface="+mn-ea"/>
                <a:cs typeface="+mn-cs"/>
              </a:rPr>
              <a:t>De samenstelling van tranen is zeer complex en afwijkend van alle andere lichaamsvloeistoffen. Het traanvocht is voornamelijk opgebouwd uit water, verschillende </a:t>
            </a:r>
            <a:r>
              <a:rPr lang="nl-NL" sz="1200" b="0" i="0" u="none" strike="noStrike" kern="1200" dirty="0" smtClean="0">
                <a:solidFill>
                  <a:schemeClr val="tx1"/>
                </a:solidFill>
                <a:effectLst/>
                <a:latin typeface="+mn-lt"/>
                <a:ea typeface="+mn-ea"/>
                <a:cs typeface="+mn-cs"/>
                <a:hlinkClick r:id="rId13" tooltip="Eiwitten"/>
              </a:rPr>
              <a:t>eiwitten</a:t>
            </a:r>
            <a:r>
              <a:rPr lang="nl-NL" sz="1200" b="0" i="0" kern="1200" dirty="0" smtClean="0">
                <a:solidFill>
                  <a:schemeClr val="tx1"/>
                </a:solidFill>
                <a:effectLst/>
                <a:latin typeface="+mn-lt"/>
                <a:ea typeface="+mn-ea"/>
                <a:cs typeface="+mn-cs"/>
              </a:rPr>
              <a:t> en </a:t>
            </a:r>
            <a:r>
              <a:rPr lang="nl-NL" sz="1200" b="0" i="0" kern="1200" dirty="0" err="1" smtClean="0">
                <a:solidFill>
                  <a:schemeClr val="tx1"/>
                </a:solidFill>
                <a:effectLst/>
                <a:latin typeface="+mn-lt"/>
                <a:ea typeface="+mn-ea"/>
                <a:cs typeface="+mn-cs"/>
              </a:rPr>
              <a:t>slijmhoudende</a:t>
            </a:r>
            <a:r>
              <a:rPr lang="nl-NL" sz="1200" b="0" i="0" kern="1200" dirty="0" smtClean="0">
                <a:solidFill>
                  <a:schemeClr val="tx1"/>
                </a:solidFill>
                <a:effectLst/>
                <a:latin typeface="+mn-lt"/>
                <a:ea typeface="+mn-ea"/>
                <a:cs typeface="+mn-cs"/>
              </a:rPr>
              <a:t> componenten. Het bevat verder onder andere de stoffen </a:t>
            </a:r>
            <a:r>
              <a:rPr lang="nl-NL" sz="1200" b="0" i="0" u="none" strike="noStrike" kern="1200" dirty="0" smtClean="0">
                <a:solidFill>
                  <a:schemeClr val="tx1"/>
                </a:solidFill>
                <a:effectLst/>
                <a:latin typeface="+mn-lt"/>
                <a:ea typeface="+mn-ea"/>
                <a:cs typeface="+mn-cs"/>
                <a:hlinkClick r:id="rId14" tooltip="Natrium"/>
              </a:rPr>
              <a:t>natrium</a:t>
            </a:r>
            <a:r>
              <a:rPr lang="nl-NL" sz="1200" b="0" i="0" kern="1200" dirty="0" smtClean="0">
                <a:solidFill>
                  <a:schemeClr val="tx1"/>
                </a:solidFill>
                <a:effectLst/>
                <a:latin typeface="+mn-lt"/>
                <a:ea typeface="+mn-ea"/>
                <a:cs typeface="+mn-cs"/>
              </a:rPr>
              <a:t>, </a:t>
            </a:r>
            <a:r>
              <a:rPr lang="nl-NL" sz="1200" b="0" i="0" u="none" strike="noStrike" kern="1200" dirty="0" smtClean="0">
                <a:solidFill>
                  <a:schemeClr val="tx1"/>
                </a:solidFill>
                <a:effectLst/>
                <a:latin typeface="+mn-lt"/>
                <a:ea typeface="+mn-ea"/>
                <a:cs typeface="+mn-cs"/>
                <a:hlinkClick r:id="rId15" tooltip="Kalium"/>
              </a:rPr>
              <a:t>kalium</a:t>
            </a:r>
            <a:r>
              <a:rPr lang="nl-NL" sz="1200" b="0" i="0" kern="1200" dirty="0" smtClean="0">
                <a:solidFill>
                  <a:schemeClr val="tx1"/>
                </a:solidFill>
                <a:effectLst/>
                <a:latin typeface="+mn-lt"/>
                <a:ea typeface="+mn-ea"/>
                <a:cs typeface="+mn-cs"/>
              </a:rPr>
              <a:t>, </a:t>
            </a:r>
            <a:r>
              <a:rPr lang="nl-NL" sz="1200" b="0" i="0" u="none" strike="noStrike" kern="1200" dirty="0" smtClean="0">
                <a:solidFill>
                  <a:schemeClr val="tx1"/>
                </a:solidFill>
                <a:effectLst/>
                <a:latin typeface="+mn-lt"/>
                <a:ea typeface="+mn-ea"/>
                <a:cs typeface="+mn-cs"/>
                <a:hlinkClick r:id="rId16" tooltip="Immunoglobuline"/>
              </a:rPr>
              <a:t>immunoglobulinen</a:t>
            </a:r>
            <a:r>
              <a:rPr lang="nl-NL" sz="1200" b="0" i="0" kern="1200" dirty="0" smtClean="0">
                <a:solidFill>
                  <a:schemeClr val="tx1"/>
                </a:solidFill>
                <a:effectLst/>
                <a:latin typeface="+mn-lt"/>
                <a:ea typeface="+mn-ea"/>
                <a:cs typeface="+mn-cs"/>
              </a:rPr>
              <a:t> en </a:t>
            </a:r>
            <a:r>
              <a:rPr lang="nl-NL" sz="1200" b="0" i="0" u="none" strike="noStrike" kern="1200" dirty="0" smtClean="0">
                <a:solidFill>
                  <a:schemeClr val="tx1"/>
                </a:solidFill>
                <a:effectLst/>
                <a:latin typeface="+mn-lt"/>
                <a:ea typeface="+mn-ea"/>
                <a:cs typeface="+mn-cs"/>
                <a:hlinkClick r:id="rId17" tooltip="Glucose"/>
              </a:rPr>
              <a:t>glucose</a:t>
            </a:r>
            <a:r>
              <a:rPr lang="nl-NL" sz="1200" b="0" i="0" kern="1200" dirty="0" smtClean="0">
                <a:solidFill>
                  <a:schemeClr val="tx1"/>
                </a:solidFill>
                <a:effectLst/>
                <a:latin typeface="+mn-lt"/>
                <a:ea typeface="+mn-ea"/>
                <a:cs typeface="+mn-cs"/>
              </a:rPr>
              <a:t>. De belangrijkste elektrolyten zijn </a:t>
            </a:r>
            <a:r>
              <a:rPr lang="nl-NL" sz="1200" b="0" i="0" u="none" strike="noStrike" kern="1200" dirty="0" smtClean="0">
                <a:solidFill>
                  <a:schemeClr val="tx1"/>
                </a:solidFill>
                <a:effectLst/>
                <a:latin typeface="+mn-lt"/>
                <a:ea typeface="+mn-ea"/>
                <a:cs typeface="+mn-cs"/>
                <a:hlinkClick r:id="rId14" tooltip="Natrium"/>
              </a:rPr>
              <a:t>natrium</a:t>
            </a:r>
            <a:r>
              <a:rPr lang="nl-NL" sz="1200" b="0" i="0" kern="1200" dirty="0" smtClean="0">
                <a:solidFill>
                  <a:schemeClr val="tx1"/>
                </a:solidFill>
                <a:effectLst/>
                <a:latin typeface="+mn-lt"/>
                <a:ea typeface="+mn-ea"/>
                <a:cs typeface="+mn-cs"/>
              </a:rPr>
              <a:t>, </a:t>
            </a:r>
            <a:r>
              <a:rPr lang="nl-NL" sz="1200" b="0" i="0" u="none" strike="noStrike" kern="1200" dirty="0" smtClean="0">
                <a:solidFill>
                  <a:schemeClr val="tx1"/>
                </a:solidFill>
                <a:effectLst/>
                <a:latin typeface="+mn-lt"/>
                <a:ea typeface="+mn-ea"/>
                <a:cs typeface="+mn-cs"/>
                <a:hlinkClick r:id="rId15" tooltip="Kalium"/>
              </a:rPr>
              <a:t>kalium</a:t>
            </a:r>
            <a:r>
              <a:rPr lang="nl-NL" sz="1200" b="0" i="0" kern="1200" dirty="0" smtClean="0">
                <a:solidFill>
                  <a:schemeClr val="tx1"/>
                </a:solidFill>
                <a:effectLst/>
                <a:latin typeface="+mn-lt"/>
                <a:ea typeface="+mn-ea"/>
                <a:cs typeface="+mn-cs"/>
              </a:rPr>
              <a:t>, </a:t>
            </a:r>
            <a:r>
              <a:rPr lang="nl-NL" sz="1200" b="0" i="0" u="none" strike="noStrike" kern="1200" dirty="0" smtClean="0">
                <a:solidFill>
                  <a:schemeClr val="tx1"/>
                </a:solidFill>
                <a:effectLst/>
                <a:latin typeface="+mn-lt"/>
                <a:ea typeface="+mn-ea"/>
                <a:cs typeface="+mn-cs"/>
                <a:hlinkClick r:id="rId18" tooltip="Calcium"/>
              </a:rPr>
              <a:t>calcium</a:t>
            </a:r>
            <a:r>
              <a:rPr lang="nl-NL" sz="1200" b="0" i="0" kern="1200" dirty="0" smtClean="0">
                <a:solidFill>
                  <a:schemeClr val="tx1"/>
                </a:solidFill>
                <a:effectLst/>
                <a:latin typeface="+mn-lt"/>
                <a:ea typeface="+mn-ea"/>
                <a:cs typeface="+mn-cs"/>
              </a:rPr>
              <a:t> </a:t>
            </a:r>
            <a:r>
              <a:rPr lang="nl-NL" sz="1200" b="0" i="0" kern="1200" dirty="0" err="1" smtClean="0">
                <a:solidFill>
                  <a:schemeClr val="tx1"/>
                </a:solidFill>
                <a:effectLst/>
                <a:latin typeface="+mn-lt"/>
                <a:ea typeface="+mn-ea"/>
                <a:cs typeface="+mn-cs"/>
              </a:rPr>
              <a:t>en</a:t>
            </a:r>
            <a:r>
              <a:rPr lang="nl-NL" sz="1200" b="0" i="0" u="none" strike="noStrike" kern="1200" dirty="0" err="1" smtClean="0">
                <a:solidFill>
                  <a:schemeClr val="tx1"/>
                </a:solidFill>
                <a:effectLst/>
                <a:latin typeface="+mn-lt"/>
                <a:ea typeface="+mn-ea"/>
                <a:cs typeface="+mn-cs"/>
                <a:hlinkClick r:id="rId19" tooltip="Magnesium"/>
              </a:rPr>
              <a:t>magnesium</a:t>
            </a:r>
            <a:r>
              <a:rPr lang="nl-NL" sz="1200" b="0" i="0" kern="1200" dirty="0" smtClean="0">
                <a:solidFill>
                  <a:schemeClr val="tx1"/>
                </a:solidFill>
                <a:effectLst/>
                <a:latin typeface="+mn-lt"/>
                <a:ea typeface="+mn-ea"/>
                <a:cs typeface="+mn-cs"/>
              </a:rPr>
              <a:t>. Een kenmerkend eiwit is het </a:t>
            </a:r>
            <a:r>
              <a:rPr lang="nl-NL" sz="1200" b="0" i="0" u="none" strike="noStrike" kern="1200" dirty="0" err="1" smtClean="0">
                <a:solidFill>
                  <a:schemeClr val="tx1"/>
                </a:solidFill>
                <a:effectLst/>
                <a:latin typeface="+mn-lt"/>
                <a:ea typeface="+mn-ea"/>
                <a:cs typeface="+mn-cs"/>
                <a:hlinkClick r:id="rId4" tooltip="Lysozym"/>
              </a:rPr>
              <a:t>lysozym</a:t>
            </a:r>
            <a:r>
              <a:rPr lang="nl-NL" sz="1200" b="0" i="0" kern="1200" dirty="0" smtClean="0">
                <a:solidFill>
                  <a:schemeClr val="tx1"/>
                </a:solidFill>
                <a:effectLst/>
                <a:latin typeface="+mn-lt"/>
                <a:ea typeface="+mn-ea"/>
                <a:cs typeface="+mn-cs"/>
              </a:rPr>
              <a:t>, een bacterie-oplossend enzym, dat reeds door de beroemde bacterioloog en ontdekker van de penicilline, </a:t>
            </a:r>
            <a:r>
              <a:rPr lang="nl-NL" sz="1200" b="0" i="0" u="none" strike="noStrike" kern="1200" dirty="0" smtClean="0">
                <a:solidFill>
                  <a:schemeClr val="tx1"/>
                </a:solidFill>
                <a:effectLst/>
                <a:latin typeface="+mn-lt"/>
                <a:ea typeface="+mn-ea"/>
                <a:cs typeface="+mn-cs"/>
                <a:hlinkClick r:id="rId20" tooltip="Alexander Fleming"/>
              </a:rPr>
              <a:t>Alexander Fleming</a:t>
            </a:r>
            <a:r>
              <a:rPr lang="nl-NL" sz="1200" b="0" i="0" kern="1200" dirty="0" smtClean="0">
                <a:solidFill>
                  <a:schemeClr val="tx1"/>
                </a:solidFill>
                <a:effectLst/>
                <a:latin typeface="+mn-lt"/>
                <a:ea typeface="+mn-ea"/>
                <a:cs typeface="+mn-cs"/>
              </a:rPr>
              <a:t>, werd gevonden.</a:t>
            </a:r>
          </a:p>
          <a:p>
            <a:r>
              <a:rPr lang="nl-NL" sz="1200" b="0" i="0" kern="1200" dirty="0" smtClean="0">
                <a:solidFill>
                  <a:schemeClr val="tx1"/>
                </a:solidFill>
                <a:effectLst/>
                <a:latin typeface="+mn-lt"/>
                <a:ea typeface="+mn-ea"/>
                <a:cs typeface="+mn-cs"/>
              </a:rPr>
              <a:t>Het traanvocht kan 's nachts uit de ogen lopen, het droogt dan op in de ooghoeken. 's </a:t>
            </a:r>
            <a:r>
              <a:rPr lang="nl-NL" sz="1200" b="0" i="0" kern="1200" dirty="0" err="1" smtClean="0">
                <a:solidFill>
                  <a:schemeClr val="tx1"/>
                </a:solidFill>
                <a:effectLst/>
                <a:latin typeface="+mn-lt"/>
                <a:ea typeface="+mn-ea"/>
                <a:cs typeface="+mn-cs"/>
              </a:rPr>
              <a:t>Ochtends</a:t>
            </a:r>
            <a:r>
              <a:rPr lang="nl-NL" sz="1200" b="0" i="0" kern="1200" dirty="0" smtClean="0">
                <a:solidFill>
                  <a:schemeClr val="tx1"/>
                </a:solidFill>
                <a:effectLst/>
                <a:latin typeface="+mn-lt"/>
                <a:ea typeface="+mn-ea"/>
                <a:cs typeface="+mn-cs"/>
              </a:rPr>
              <a:t> zit dan 'drek in de ogen' of, indien opgedroogd, harde korreltjes. Deze korreltjes worden ook wel 'slaap' genoemd, naar de toestand waarbij deze korreltjes ontstaan. Het oogvocht wordt normaal gesproken afgevoerd naar de </a:t>
            </a:r>
            <a:r>
              <a:rPr lang="nl-NL" sz="1200" b="0" i="0" u="none" strike="noStrike" kern="1200" dirty="0" smtClean="0">
                <a:solidFill>
                  <a:schemeClr val="tx1"/>
                </a:solidFill>
                <a:effectLst/>
                <a:latin typeface="+mn-lt"/>
                <a:ea typeface="+mn-ea"/>
                <a:cs typeface="+mn-cs"/>
                <a:hlinkClick r:id="rId21" tooltip="Traanbuis"/>
              </a:rPr>
              <a:t>traanbuis</a:t>
            </a:r>
            <a:r>
              <a:rPr lang="nl-NL" sz="1200" b="0" i="0" kern="1200" dirty="0" smtClean="0">
                <a:solidFill>
                  <a:schemeClr val="tx1"/>
                </a:solidFill>
                <a:effectLst/>
                <a:latin typeface="+mn-lt"/>
                <a:ea typeface="+mn-ea"/>
                <a:cs typeface="+mn-cs"/>
              </a:rPr>
              <a:t>, onderaan het oog aan de kant van </a:t>
            </a:r>
            <a:r>
              <a:rPr lang="nl-NL" sz="1200" b="0" i="0" kern="1200" dirty="0" err="1" smtClean="0">
                <a:solidFill>
                  <a:schemeClr val="tx1"/>
                </a:solidFill>
                <a:effectLst/>
                <a:latin typeface="+mn-lt"/>
                <a:ea typeface="+mn-ea"/>
                <a:cs typeface="+mn-cs"/>
              </a:rPr>
              <a:t>de</a:t>
            </a:r>
            <a:r>
              <a:rPr lang="nl-NL" sz="1200" b="0" i="0" u="none" strike="noStrike" kern="1200" dirty="0" err="1" smtClean="0">
                <a:solidFill>
                  <a:schemeClr val="tx1"/>
                </a:solidFill>
                <a:effectLst/>
                <a:latin typeface="+mn-lt"/>
                <a:ea typeface="+mn-ea"/>
                <a:cs typeface="+mn-cs"/>
                <a:hlinkClick r:id="rId22" tooltip="Neus"/>
              </a:rPr>
              <a:t>neus</a:t>
            </a:r>
            <a:r>
              <a:rPr lang="nl-NL" sz="1200" b="0" i="0" kern="1200" dirty="0" smtClean="0">
                <a:solidFill>
                  <a:schemeClr val="tx1"/>
                </a:solidFill>
                <a:effectLst/>
                <a:latin typeface="+mn-lt"/>
                <a:ea typeface="+mn-ea"/>
                <a:cs typeface="+mn-cs"/>
              </a:rPr>
              <a:t>.</a:t>
            </a:r>
          </a:p>
          <a:p>
            <a:r>
              <a:rPr lang="nl-NL" sz="1200" b="0" i="0" kern="1200" dirty="0" smtClean="0">
                <a:solidFill>
                  <a:schemeClr val="tx1"/>
                </a:solidFill>
                <a:effectLst/>
                <a:latin typeface="+mn-lt"/>
                <a:ea typeface="+mn-ea"/>
                <a:cs typeface="+mn-cs"/>
              </a:rPr>
              <a:t>Als er overmatig traanvocht geproduceerd wordt, kan er een druppel oogvocht uit het oog lopen. Ook wordt een gedeelte van het vocht vaak afgevoerd door de neus, wat leidt tot begeleidend </a:t>
            </a:r>
            <a:r>
              <a:rPr lang="nl-NL" sz="1200" b="0" i="1" kern="1200" dirty="0" smtClean="0">
                <a:solidFill>
                  <a:schemeClr val="tx1"/>
                </a:solidFill>
                <a:effectLst/>
                <a:latin typeface="+mn-lt"/>
                <a:ea typeface="+mn-ea"/>
                <a:cs typeface="+mn-cs"/>
              </a:rPr>
              <a:t>snotteren</a:t>
            </a:r>
            <a:r>
              <a:rPr lang="nl-NL" sz="1200" b="0" i="0" kern="1200" dirty="0" smtClean="0">
                <a:solidFill>
                  <a:schemeClr val="tx1"/>
                </a:solidFill>
                <a:effectLst/>
                <a:latin typeface="+mn-lt"/>
                <a:ea typeface="+mn-ea"/>
                <a:cs typeface="+mn-cs"/>
              </a:rPr>
              <a:t> (wat eigenlijk een verkeerde benaming is aangezien het immers niet gaat om </a:t>
            </a:r>
            <a:r>
              <a:rPr lang="nl-NL" sz="1200" b="0" i="0" u="none" strike="noStrike" kern="1200" dirty="0" smtClean="0">
                <a:solidFill>
                  <a:schemeClr val="tx1"/>
                </a:solidFill>
                <a:effectLst/>
                <a:latin typeface="+mn-lt"/>
                <a:ea typeface="+mn-ea"/>
                <a:cs typeface="+mn-cs"/>
                <a:hlinkClick r:id="rId23" tooltip="Snot"/>
              </a:rPr>
              <a:t>snot</a:t>
            </a:r>
            <a:r>
              <a:rPr lang="nl-NL" sz="1200" b="0" i="0" kern="1200" dirty="0" smtClean="0">
                <a:solidFill>
                  <a:schemeClr val="tx1"/>
                </a:solidFill>
                <a:effectLst/>
                <a:latin typeface="+mn-lt"/>
                <a:ea typeface="+mn-ea"/>
                <a:cs typeface="+mn-cs"/>
              </a:rPr>
              <a:t>). Overmatige oogvochtproductie ontstaat vaak bij hevige </a:t>
            </a:r>
            <a:r>
              <a:rPr lang="nl-NL" sz="1200" b="0" i="0" u="none" strike="noStrike" kern="1200" dirty="0" smtClean="0">
                <a:solidFill>
                  <a:schemeClr val="tx1"/>
                </a:solidFill>
                <a:effectLst/>
                <a:latin typeface="+mn-lt"/>
                <a:ea typeface="+mn-ea"/>
                <a:cs typeface="+mn-cs"/>
                <a:hlinkClick r:id="rId24" tooltip="Emotie"/>
              </a:rPr>
              <a:t>emotie</a:t>
            </a:r>
            <a:r>
              <a:rPr lang="nl-NL" sz="1200" b="0" i="0" kern="1200" dirty="0" smtClean="0">
                <a:solidFill>
                  <a:schemeClr val="tx1"/>
                </a:solidFill>
                <a:effectLst/>
                <a:latin typeface="+mn-lt"/>
                <a:ea typeface="+mn-ea"/>
                <a:cs typeface="+mn-cs"/>
              </a:rPr>
              <a:t> en is een van de 'symptomen' van </a:t>
            </a:r>
            <a:r>
              <a:rPr lang="nl-NL" sz="1200" b="0" i="1" u="none" strike="noStrike" kern="1200" dirty="0" smtClean="0">
                <a:solidFill>
                  <a:schemeClr val="tx1"/>
                </a:solidFill>
                <a:effectLst/>
                <a:latin typeface="+mn-lt"/>
                <a:ea typeface="+mn-ea"/>
                <a:cs typeface="+mn-cs"/>
                <a:hlinkClick r:id="rId25" tooltip="Huilen"/>
              </a:rPr>
              <a:t>huilen</a:t>
            </a:r>
            <a:r>
              <a:rPr lang="nl-NL" sz="1200" b="0" i="0" kern="1200" dirty="0" smtClean="0">
                <a:solidFill>
                  <a:schemeClr val="tx1"/>
                </a:solidFill>
                <a:effectLst/>
                <a:latin typeface="+mn-lt"/>
                <a:ea typeface="+mn-ea"/>
                <a:cs typeface="+mn-cs"/>
              </a:rPr>
              <a:t>. Ook een irritatie in de ogen kan tranen veroorzaken. Een bekend voorbeeld is het snijden van </a:t>
            </a:r>
            <a:r>
              <a:rPr lang="nl-NL" sz="1200" b="0" i="0" u="none" strike="noStrike" kern="1200" dirty="0" smtClean="0">
                <a:solidFill>
                  <a:schemeClr val="tx1"/>
                </a:solidFill>
                <a:effectLst/>
                <a:latin typeface="+mn-lt"/>
                <a:ea typeface="+mn-ea"/>
                <a:cs typeface="+mn-cs"/>
                <a:hlinkClick r:id="rId26" tooltip="Ui (bolgewas)"/>
              </a:rPr>
              <a:t>uien</a:t>
            </a:r>
            <a:r>
              <a:rPr lang="nl-NL" sz="1200" b="0" i="0" kern="1200" dirty="0" smtClean="0">
                <a:solidFill>
                  <a:schemeClr val="tx1"/>
                </a:solidFill>
                <a:effectLst/>
                <a:latin typeface="+mn-lt"/>
                <a:ea typeface="+mn-ea"/>
                <a:cs typeface="+mn-cs"/>
              </a:rPr>
              <a:t> en </a:t>
            </a:r>
            <a:r>
              <a:rPr lang="nl-NL" sz="1200" b="0" i="0" u="none" strike="noStrike" kern="1200" dirty="0" smtClean="0">
                <a:solidFill>
                  <a:schemeClr val="tx1"/>
                </a:solidFill>
                <a:effectLst/>
                <a:latin typeface="+mn-lt"/>
                <a:ea typeface="+mn-ea"/>
                <a:cs typeface="+mn-cs"/>
                <a:hlinkClick r:id="rId27" tooltip="Hooikoorts"/>
              </a:rPr>
              <a:t>hooikoortsaanvallen</a:t>
            </a:r>
            <a:r>
              <a:rPr lang="nl-NL" sz="1200" b="0" i="0" kern="1200" dirty="0" smtClean="0">
                <a:solidFill>
                  <a:schemeClr val="tx1"/>
                </a:solidFill>
                <a:effectLst/>
                <a:latin typeface="+mn-lt"/>
                <a:ea typeface="+mn-ea"/>
                <a:cs typeface="+mn-cs"/>
              </a:rPr>
              <a:t>. Soms produceren mensen ook opzettelijk tranen om een effect te bereiken bij de toeschouwer bijvoorbeeld om de indruk te wekken dat men huilt. In zo'n geval spreken we van </a:t>
            </a:r>
            <a:r>
              <a:rPr lang="nl-NL" sz="1200" b="0" i="1" u="none" strike="noStrike" kern="1200" dirty="0" smtClean="0">
                <a:solidFill>
                  <a:schemeClr val="tx1"/>
                </a:solidFill>
                <a:effectLst/>
                <a:latin typeface="+mn-lt"/>
                <a:ea typeface="+mn-ea"/>
                <a:cs typeface="+mn-cs"/>
                <a:hlinkClick r:id="rId28" tooltip="Krokodillentranen"/>
              </a:rPr>
              <a:t>krokodillentranen</a:t>
            </a:r>
            <a:r>
              <a:rPr lang="nl-NL" sz="1200" b="0" i="0" kern="1200" dirty="0" smtClean="0">
                <a:solidFill>
                  <a:schemeClr val="tx1"/>
                </a:solidFill>
                <a:effectLst/>
                <a:latin typeface="+mn-lt"/>
                <a:ea typeface="+mn-ea"/>
                <a:cs typeface="+mn-cs"/>
              </a:rPr>
              <a:t>.</a:t>
            </a:r>
          </a:p>
          <a:p>
            <a:endParaRPr lang="nl-NL" dirty="0"/>
          </a:p>
        </p:txBody>
      </p:sp>
      <p:sp>
        <p:nvSpPr>
          <p:cNvPr id="4" name="Tijdelijke aanduiding voor dianummer 3"/>
          <p:cNvSpPr>
            <a:spLocks noGrp="1"/>
          </p:cNvSpPr>
          <p:nvPr>
            <p:ph type="sldNum" sz="quarter" idx="10"/>
          </p:nvPr>
        </p:nvSpPr>
        <p:spPr/>
        <p:txBody>
          <a:bodyPr/>
          <a:lstStyle/>
          <a:p>
            <a:fld id="{62A262A5-997A-4EDD-AE8A-09EEAFBAF5EB}" type="slidenum">
              <a:rPr lang="nl-NL" smtClean="0"/>
              <a:t>5</a:t>
            </a:fld>
            <a:endParaRPr lang="nl-NL"/>
          </a:p>
        </p:txBody>
      </p:sp>
    </p:spTree>
    <p:extLst>
      <p:ext uri="{BB962C8B-B14F-4D97-AF65-F5344CB8AC3E}">
        <p14:creationId xmlns:p14="http://schemas.microsoft.com/office/powerpoint/2010/main" val="1278055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smtClean="0"/>
          </a:p>
        </p:txBody>
      </p:sp>
      <p:sp>
        <p:nvSpPr>
          <p:cNvPr id="2355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B38EDEF-CE10-4C5B-9BFD-D122900D152D}" type="slidenum">
              <a:rPr lang="nl-NL" altLang="nl-NL" smtClean="0">
                <a:latin typeface="Corbel" pitchFamily="34" charset="0"/>
              </a:rPr>
              <a:pPr eaLnBrk="1" hangingPunct="1">
                <a:spcBef>
                  <a:spcPct val="0"/>
                </a:spcBef>
              </a:pPr>
              <a:t>8</a:t>
            </a:fld>
            <a:endParaRPr lang="nl-NL" altLang="nl-NL" smtClean="0">
              <a:latin typeface="Corbe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smtClean="0"/>
          </a:p>
        </p:txBody>
      </p:sp>
      <p:sp>
        <p:nvSpPr>
          <p:cNvPr id="2458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CC196D2-529E-47B1-A012-3F289AFE125F}" type="slidenum">
              <a:rPr lang="nl-NL" altLang="nl-NL" smtClean="0">
                <a:latin typeface="Corbel" pitchFamily="34" charset="0"/>
              </a:rPr>
              <a:pPr eaLnBrk="1" hangingPunct="1">
                <a:spcBef>
                  <a:spcPct val="0"/>
                </a:spcBef>
              </a:pPr>
              <a:t>9</a:t>
            </a:fld>
            <a:endParaRPr lang="nl-NL" altLang="nl-NL" smtClean="0">
              <a:latin typeface="Corbe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0FFF2F2C-6785-4334-842E-6C6129223D3E}" type="datetimeFigureOut">
              <a:rPr lang="nl-NL" smtClean="0"/>
              <a:t>21-2-2016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B841E8-4118-44F6-B3D0-618F00003455}" type="slidenum">
              <a:rPr lang="nl-NL" smtClean="0"/>
              <a:t>‹nr.›</a:t>
            </a:fld>
            <a:endParaRPr lang="nl-NL"/>
          </a:p>
        </p:txBody>
      </p:sp>
    </p:spTree>
    <p:extLst>
      <p:ext uri="{BB962C8B-B14F-4D97-AF65-F5344CB8AC3E}">
        <p14:creationId xmlns:p14="http://schemas.microsoft.com/office/powerpoint/2010/main" val="3119118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FFF2F2C-6785-4334-842E-6C6129223D3E}" type="datetimeFigureOut">
              <a:rPr lang="nl-NL" smtClean="0"/>
              <a:t>21-2-2016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B841E8-4118-44F6-B3D0-618F00003455}" type="slidenum">
              <a:rPr lang="nl-NL" smtClean="0"/>
              <a:t>‹nr.›</a:t>
            </a:fld>
            <a:endParaRPr lang="nl-NL"/>
          </a:p>
        </p:txBody>
      </p:sp>
    </p:spTree>
    <p:extLst>
      <p:ext uri="{BB962C8B-B14F-4D97-AF65-F5344CB8AC3E}">
        <p14:creationId xmlns:p14="http://schemas.microsoft.com/office/powerpoint/2010/main" val="1138350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FFF2F2C-6785-4334-842E-6C6129223D3E}" type="datetimeFigureOut">
              <a:rPr lang="nl-NL" smtClean="0"/>
              <a:t>21-2-2016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B841E8-4118-44F6-B3D0-618F00003455}" type="slidenum">
              <a:rPr lang="nl-NL" smtClean="0"/>
              <a:t>‹nr.›</a:t>
            </a:fld>
            <a:endParaRPr lang="nl-NL"/>
          </a:p>
        </p:txBody>
      </p:sp>
    </p:spTree>
    <p:extLst>
      <p:ext uri="{BB962C8B-B14F-4D97-AF65-F5344CB8AC3E}">
        <p14:creationId xmlns:p14="http://schemas.microsoft.com/office/powerpoint/2010/main" val="811526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el en object boven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8229600" cy="21859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3938588"/>
            <a:ext cx="8229600" cy="21875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76B066D4-85BB-4491-8B04-7393742F06B6}" type="slidenum">
              <a:rPr lang="nl-NL"/>
              <a:pPr>
                <a:defRPr/>
              </a:pPr>
              <a:t>‹nr.›</a:t>
            </a:fld>
            <a:endParaRPr lang="nl-NL"/>
          </a:p>
        </p:txBody>
      </p:sp>
    </p:spTree>
    <p:extLst>
      <p:ext uri="{BB962C8B-B14F-4D97-AF65-F5344CB8AC3E}">
        <p14:creationId xmlns:p14="http://schemas.microsoft.com/office/powerpoint/2010/main" val="177884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FFF2F2C-6785-4334-842E-6C6129223D3E}" type="datetimeFigureOut">
              <a:rPr lang="nl-NL" smtClean="0"/>
              <a:t>21-2-2016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B841E8-4118-44F6-B3D0-618F00003455}" type="slidenum">
              <a:rPr lang="nl-NL" smtClean="0"/>
              <a:t>‹nr.›</a:t>
            </a:fld>
            <a:endParaRPr lang="nl-NL"/>
          </a:p>
        </p:txBody>
      </p:sp>
    </p:spTree>
    <p:extLst>
      <p:ext uri="{BB962C8B-B14F-4D97-AF65-F5344CB8AC3E}">
        <p14:creationId xmlns:p14="http://schemas.microsoft.com/office/powerpoint/2010/main" val="93794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0FFF2F2C-6785-4334-842E-6C6129223D3E}" type="datetimeFigureOut">
              <a:rPr lang="nl-NL" smtClean="0"/>
              <a:t>21-2-2016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B841E8-4118-44F6-B3D0-618F00003455}" type="slidenum">
              <a:rPr lang="nl-NL" smtClean="0"/>
              <a:t>‹nr.›</a:t>
            </a:fld>
            <a:endParaRPr lang="nl-NL"/>
          </a:p>
        </p:txBody>
      </p:sp>
    </p:spTree>
    <p:extLst>
      <p:ext uri="{BB962C8B-B14F-4D97-AF65-F5344CB8AC3E}">
        <p14:creationId xmlns:p14="http://schemas.microsoft.com/office/powerpoint/2010/main" val="1265448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0FFF2F2C-6785-4334-842E-6C6129223D3E}" type="datetimeFigureOut">
              <a:rPr lang="nl-NL" smtClean="0"/>
              <a:t>21-2-2016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DB841E8-4118-44F6-B3D0-618F00003455}" type="slidenum">
              <a:rPr lang="nl-NL" smtClean="0"/>
              <a:t>‹nr.›</a:t>
            </a:fld>
            <a:endParaRPr lang="nl-NL"/>
          </a:p>
        </p:txBody>
      </p:sp>
    </p:spTree>
    <p:extLst>
      <p:ext uri="{BB962C8B-B14F-4D97-AF65-F5344CB8AC3E}">
        <p14:creationId xmlns:p14="http://schemas.microsoft.com/office/powerpoint/2010/main" val="113874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0FFF2F2C-6785-4334-842E-6C6129223D3E}" type="datetimeFigureOut">
              <a:rPr lang="nl-NL" smtClean="0"/>
              <a:t>21-2-2016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DB841E8-4118-44F6-B3D0-618F00003455}" type="slidenum">
              <a:rPr lang="nl-NL" smtClean="0"/>
              <a:t>‹nr.›</a:t>
            </a:fld>
            <a:endParaRPr lang="nl-NL"/>
          </a:p>
        </p:txBody>
      </p:sp>
    </p:spTree>
    <p:extLst>
      <p:ext uri="{BB962C8B-B14F-4D97-AF65-F5344CB8AC3E}">
        <p14:creationId xmlns:p14="http://schemas.microsoft.com/office/powerpoint/2010/main" val="2213356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0FFF2F2C-6785-4334-842E-6C6129223D3E}" type="datetimeFigureOut">
              <a:rPr lang="nl-NL" smtClean="0"/>
              <a:t>21-2-2016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DB841E8-4118-44F6-B3D0-618F00003455}" type="slidenum">
              <a:rPr lang="nl-NL" smtClean="0"/>
              <a:t>‹nr.›</a:t>
            </a:fld>
            <a:endParaRPr lang="nl-NL"/>
          </a:p>
        </p:txBody>
      </p:sp>
    </p:spTree>
    <p:extLst>
      <p:ext uri="{BB962C8B-B14F-4D97-AF65-F5344CB8AC3E}">
        <p14:creationId xmlns:p14="http://schemas.microsoft.com/office/powerpoint/2010/main" val="2310748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FFF2F2C-6785-4334-842E-6C6129223D3E}" type="datetimeFigureOut">
              <a:rPr lang="nl-NL" smtClean="0"/>
              <a:t>21-2-2016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DB841E8-4118-44F6-B3D0-618F00003455}" type="slidenum">
              <a:rPr lang="nl-NL" smtClean="0"/>
              <a:t>‹nr.›</a:t>
            </a:fld>
            <a:endParaRPr lang="nl-NL"/>
          </a:p>
        </p:txBody>
      </p:sp>
    </p:spTree>
    <p:extLst>
      <p:ext uri="{BB962C8B-B14F-4D97-AF65-F5344CB8AC3E}">
        <p14:creationId xmlns:p14="http://schemas.microsoft.com/office/powerpoint/2010/main" val="2861282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FFF2F2C-6785-4334-842E-6C6129223D3E}" type="datetimeFigureOut">
              <a:rPr lang="nl-NL" smtClean="0"/>
              <a:t>21-2-2016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DB841E8-4118-44F6-B3D0-618F00003455}" type="slidenum">
              <a:rPr lang="nl-NL" smtClean="0"/>
              <a:t>‹nr.›</a:t>
            </a:fld>
            <a:endParaRPr lang="nl-NL"/>
          </a:p>
        </p:txBody>
      </p:sp>
    </p:spTree>
    <p:extLst>
      <p:ext uri="{BB962C8B-B14F-4D97-AF65-F5344CB8AC3E}">
        <p14:creationId xmlns:p14="http://schemas.microsoft.com/office/powerpoint/2010/main" val="1986750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FFF2F2C-6785-4334-842E-6C6129223D3E}" type="datetimeFigureOut">
              <a:rPr lang="nl-NL" smtClean="0"/>
              <a:t>21-2-2016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DB841E8-4118-44F6-B3D0-618F00003455}" type="slidenum">
              <a:rPr lang="nl-NL" smtClean="0"/>
              <a:t>‹nr.›</a:t>
            </a:fld>
            <a:endParaRPr lang="nl-NL"/>
          </a:p>
        </p:txBody>
      </p:sp>
    </p:spTree>
    <p:extLst>
      <p:ext uri="{BB962C8B-B14F-4D97-AF65-F5344CB8AC3E}">
        <p14:creationId xmlns:p14="http://schemas.microsoft.com/office/powerpoint/2010/main" val="62939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FF2F2C-6785-4334-842E-6C6129223D3E}" type="datetimeFigureOut">
              <a:rPr lang="nl-NL" smtClean="0"/>
              <a:t>21-2-2016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841E8-4118-44F6-B3D0-618F00003455}" type="slidenum">
              <a:rPr lang="nl-NL" smtClean="0"/>
              <a:t>‹nr.›</a:t>
            </a:fld>
            <a:endParaRPr lang="nl-NL"/>
          </a:p>
        </p:txBody>
      </p:sp>
    </p:spTree>
    <p:extLst>
      <p:ext uri="{BB962C8B-B14F-4D97-AF65-F5344CB8AC3E}">
        <p14:creationId xmlns:p14="http://schemas.microsoft.com/office/powerpoint/2010/main" val="2895795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nl.wikipedia.org/wiki/Bindweefsel"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s://nl.wikipedia.org/wiki/Gel" TargetMode="External"/><Relationship Id="rId5" Type="http://schemas.openxmlformats.org/officeDocument/2006/relationships/hyperlink" Target="https://nl.wikipedia.org/wiki/Netvlies" TargetMode="External"/><Relationship Id="rId4" Type="http://schemas.openxmlformats.org/officeDocument/2006/relationships/hyperlink" Target="https://nl.wikipedia.org/wiki/Ooglen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 Target="slide21.xml"/><Relationship Id="rId7" Type="http://schemas.openxmlformats.org/officeDocument/2006/relationships/slide" Target="slide8.xml"/><Relationship Id="rId2" Type="http://schemas.openxmlformats.org/officeDocument/2006/relationships/slide" Target="slide16.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slide" Target="slide26.xml"/><Relationship Id="rId4" Type="http://schemas.openxmlformats.org/officeDocument/2006/relationships/slide" Target="slide2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27.xml"/><Relationship Id="rId12" Type="http://schemas.openxmlformats.org/officeDocument/2006/relationships/slide" Target="slide9.xml"/><Relationship Id="rId2" Type="http://schemas.openxmlformats.org/officeDocument/2006/relationships/slide" Target="slide7.xml"/><Relationship Id="rId1" Type="http://schemas.openxmlformats.org/officeDocument/2006/relationships/slideLayout" Target="../slideLayouts/slideLayout6.xml"/><Relationship Id="rId6" Type="http://schemas.openxmlformats.org/officeDocument/2006/relationships/slide" Target="slide13.xml"/><Relationship Id="rId11" Type="http://schemas.openxmlformats.org/officeDocument/2006/relationships/slide" Target="slide20.xml"/><Relationship Id="rId5" Type="http://schemas.openxmlformats.org/officeDocument/2006/relationships/image" Target="../media/image20.jpeg"/><Relationship Id="rId10" Type="http://schemas.openxmlformats.org/officeDocument/2006/relationships/slide" Target="slide32.xml"/><Relationship Id="rId4" Type="http://schemas.openxmlformats.org/officeDocument/2006/relationships/image" Target="../media/image19.jpeg"/><Relationship Id="rId9" Type="http://schemas.openxmlformats.org/officeDocument/2006/relationships/slide" Target="sl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upload.wikimedia.org/wikipedia/commons/8/81/Focus_in_an_eye.svg"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1.xml"/><Relationship Id="rId7" Type="http://schemas.openxmlformats.org/officeDocument/2006/relationships/slide" Target="slide20.xml"/><Relationship Id="rId2" Type="http://schemas.openxmlformats.org/officeDocument/2006/relationships/slide" Target="slide29.xml"/><Relationship Id="rId1" Type="http://schemas.openxmlformats.org/officeDocument/2006/relationships/slideLayout" Target="../slideLayouts/slideLayout6.xml"/><Relationship Id="rId6" Type="http://schemas.openxmlformats.org/officeDocument/2006/relationships/slide" Target="slide32.xml"/><Relationship Id="rId5" Type="http://schemas.openxmlformats.org/officeDocument/2006/relationships/slide" Target="slide13.xml"/><Relationship Id="rId10" Type="http://schemas.openxmlformats.org/officeDocument/2006/relationships/slide" Target="slide2.xml"/><Relationship Id="rId4" Type="http://schemas.openxmlformats.org/officeDocument/2006/relationships/image" Target="../media/image26.jpeg"/><Relationship Id="rId9" Type="http://schemas.openxmlformats.org/officeDocument/2006/relationships/slide" Target="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ctrTitle"/>
          </p:nvPr>
        </p:nvSpPr>
        <p:spPr>
          <a:xfrm>
            <a:off x="500063" y="285750"/>
            <a:ext cx="7772400" cy="1470025"/>
          </a:xfrm>
        </p:spPr>
        <p:txBody>
          <a:bodyPr/>
          <a:lstStyle/>
          <a:p>
            <a:r>
              <a:rPr lang="nl-NL" altLang="nl-NL" smtClean="0"/>
              <a:t>Het Oog</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063" y="2143125"/>
            <a:ext cx="330835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3638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Thema 1\P018_F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7090" y="3473624"/>
            <a:ext cx="4256910" cy="338437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wrap="square" numCol="1" anchorCtr="0" compatLnSpc="1">
            <a:prstTxWarp prst="textNoShape">
              <a:avLst/>
            </a:prstTxWarp>
          </a:bodyPr>
          <a:lstStyle/>
          <a:p>
            <a:pPr eaLnBrk="1" hangingPunct="1">
              <a:defRPr/>
            </a:pPr>
            <a:r>
              <a:rPr lang="nl-NL" dirty="0" smtClean="0"/>
              <a:t>Vaatvlies</a:t>
            </a:r>
          </a:p>
        </p:txBody>
      </p:sp>
      <p:sp>
        <p:nvSpPr>
          <p:cNvPr id="3" name="Tijdelijke aanduiding voor inhoud 2"/>
          <p:cNvSpPr>
            <a:spLocks noGrp="1"/>
          </p:cNvSpPr>
          <p:nvPr>
            <p:ph idx="1"/>
          </p:nvPr>
        </p:nvSpPr>
        <p:spPr>
          <a:xfrm>
            <a:off x="467544" y="1268760"/>
            <a:ext cx="8229600" cy="4525963"/>
          </a:xfrm>
        </p:spPr>
        <p:txBody>
          <a:bodyPr>
            <a:normAutofit/>
          </a:bodyPr>
          <a:lstStyle/>
          <a:p>
            <a:pPr eaLnBrk="1" fontAlgn="auto" hangingPunct="1">
              <a:spcAft>
                <a:spcPts val="0"/>
              </a:spcAft>
              <a:defRPr/>
            </a:pPr>
            <a:r>
              <a:rPr lang="nl-NL" sz="2400" dirty="0" smtClean="0">
                <a:ea typeface="+mn-ea"/>
              </a:rPr>
              <a:t>Veel bloedvaten</a:t>
            </a:r>
          </a:p>
          <a:p>
            <a:pPr eaLnBrk="1" fontAlgn="auto" hangingPunct="1">
              <a:spcAft>
                <a:spcPts val="0"/>
              </a:spcAft>
              <a:defRPr/>
            </a:pPr>
            <a:r>
              <a:rPr lang="nl-NL" sz="2400" dirty="0" smtClean="0">
                <a:ea typeface="+mn-ea"/>
              </a:rPr>
              <a:t>Voeding van het oog</a:t>
            </a:r>
          </a:p>
          <a:p>
            <a:pPr eaLnBrk="1" fontAlgn="auto" hangingPunct="1">
              <a:spcAft>
                <a:spcPts val="0"/>
              </a:spcAft>
              <a:defRPr/>
            </a:pPr>
            <a:r>
              <a:rPr lang="nl-NL" sz="2400" dirty="0" smtClean="0">
                <a:ea typeface="+mn-ea"/>
              </a:rPr>
              <a:t>Aan de voorkant gaat vaatvlies over in het straallichaam</a:t>
            </a:r>
          </a:p>
          <a:p>
            <a:pPr lvl="1" eaLnBrk="1" fontAlgn="auto" hangingPunct="1">
              <a:spcAft>
                <a:spcPts val="0"/>
              </a:spcAft>
              <a:defRPr/>
            </a:pPr>
            <a:r>
              <a:rPr lang="nl-NL" sz="2000" dirty="0" smtClean="0">
                <a:ea typeface="+mn-ea"/>
              </a:rPr>
              <a:t>bevat kringspier &gt; accommoderen</a:t>
            </a:r>
          </a:p>
          <a:p>
            <a:pPr lvl="1" eaLnBrk="1" fontAlgn="auto" hangingPunct="1">
              <a:spcAft>
                <a:spcPts val="0"/>
              </a:spcAft>
              <a:defRPr/>
            </a:pPr>
            <a:r>
              <a:rPr lang="nl-NL" sz="2000" dirty="0" smtClean="0">
                <a:ea typeface="+mn-ea"/>
              </a:rPr>
              <a:t>productie oogkamervocht &gt; voeding lens + hoornvlies oogboldruk</a:t>
            </a:r>
          </a:p>
          <a:p>
            <a:pPr eaLnBrk="1" fontAlgn="auto" hangingPunct="1">
              <a:spcAft>
                <a:spcPts val="0"/>
              </a:spcAft>
              <a:defRPr/>
            </a:pPr>
            <a:r>
              <a:rPr lang="nl-NL" sz="2400" dirty="0" smtClean="0">
                <a:ea typeface="+mn-ea"/>
              </a:rPr>
              <a:t>Voorste deel </a:t>
            </a:r>
            <a:r>
              <a:rPr lang="nl-NL" sz="2400" dirty="0" smtClean="0">
                <a:ea typeface="+mn-ea"/>
                <a:sym typeface="Wingdings"/>
              </a:rPr>
              <a:t> iris (regenboogvlies)</a:t>
            </a:r>
          </a:p>
        </p:txBody>
      </p:sp>
    </p:spTree>
    <p:extLst>
      <p:ext uri="{BB962C8B-B14F-4D97-AF65-F5344CB8AC3E}">
        <p14:creationId xmlns:p14="http://schemas.microsoft.com/office/powerpoint/2010/main" val="1911326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Thema 1\P018_F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7090" y="3473624"/>
            <a:ext cx="4256910" cy="338437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wrap="square" numCol="1" anchorCtr="0" compatLnSpc="1">
            <a:prstTxWarp prst="textNoShape">
              <a:avLst/>
            </a:prstTxWarp>
          </a:bodyPr>
          <a:lstStyle/>
          <a:p>
            <a:pPr eaLnBrk="1" hangingPunct="1">
              <a:defRPr/>
            </a:pPr>
            <a:r>
              <a:rPr lang="nl-NL" dirty="0" smtClean="0"/>
              <a:t>Glasachtig lichaam</a:t>
            </a:r>
          </a:p>
        </p:txBody>
      </p:sp>
      <p:sp>
        <p:nvSpPr>
          <p:cNvPr id="3" name="Tijdelijke aanduiding voor inhoud 2"/>
          <p:cNvSpPr>
            <a:spLocks noGrp="1"/>
          </p:cNvSpPr>
          <p:nvPr>
            <p:ph idx="1"/>
          </p:nvPr>
        </p:nvSpPr>
        <p:spPr>
          <a:xfrm>
            <a:off x="467544" y="1268760"/>
            <a:ext cx="8568952" cy="4525963"/>
          </a:xfrm>
        </p:spPr>
        <p:txBody>
          <a:bodyPr>
            <a:normAutofit/>
          </a:bodyPr>
          <a:lstStyle/>
          <a:p>
            <a:pPr>
              <a:defRPr/>
            </a:pPr>
            <a:r>
              <a:rPr lang="nl-NL" sz="2400" dirty="0"/>
              <a:t>Glasachtig lichaam of </a:t>
            </a:r>
            <a:r>
              <a:rPr lang="nl-NL" sz="2400" dirty="0" smtClean="0"/>
              <a:t>corpus </a:t>
            </a:r>
            <a:r>
              <a:rPr lang="nl-NL" sz="2400" dirty="0" err="1" smtClean="0"/>
              <a:t>vitreum</a:t>
            </a:r>
            <a:r>
              <a:rPr lang="nl-NL" sz="2400" dirty="0" smtClean="0"/>
              <a:t> een</a:t>
            </a:r>
            <a:r>
              <a:rPr lang="nl-NL" sz="2400" dirty="0"/>
              <a:t> </a:t>
            </a:r>
            <a:r>
              <a:rPr lang="nl-NL" sz="2400" dirty="0" smtClean="0">
                <a:hlinkClick r:id="rId3" tooltip="Bindweefsel"/>
              </a:rPr>
              <a:t>bindweefselachtige</a:t>
            </a:r>
            <a:r>
              <a:rPr lang="nl-NL" sz="2400" dirty="0"/>
              <a:t> </a:t>
            </a:r>
            <a:r>
              <a:rPr lang="nl-NL" sz="2400" dirty="0" smtClean="0"/>
              <a:t>structuur</a:t>
            </a:r>
            <a:endParaRPr lang="nl-NL" sz="2400" dirty="0"/>
          </a:p>
          <a:p>
            <a:pPr>
              <a:defRPr/>
            </a:pPr>
            <a:r>
              <a:rPr lang="nl-NL" sz="2400" dirty="0"/>
              <a:t>ligt tussen de </a:t>
            </a:r>
            <a:r>
              <a:rPr lang="nl-NL" sz="2400" dirty="0">
                <a:hlinkClick r:id="rId4" tooltip="Ooglens"/>
              </a:rPr>
              <a:t>lens</a:t>
            </a:r>
            <a:r>
              <a:rPr lang="nl-NL" sz="2400" dirty="0"/>
              <a:t> en het </a:t>
            </a:r>
            <a:r>
              <a:rPr lang="nl-NL" sz="2400" dirty="0">
                <a:hlinkClick r:id="rId5" tooltip="Netvlies"/>
              </a:rPr>
              <a:t>netvlies</a:t>
            </a:r>
            <a:r>
              <a:rPr lang="nl-NL" sz="2400" dirty="0"/>
              <a:t> (</a:t>
            </a:r>
            <a:r>
              <a:rPr lang="nl-NL" sz="2400" i="1" dirty="0"/>
              <a:t>retina</a:t>
            </a:r>
            <a:r>
              <a:rPr lang="nl-NL" sz="2400" dirty="0" smtClean="0"/>
              <a:t>)</a:t>
            </a:r>
          </a:p>
          <a:p>
            <a:pPr>
              <a:defRPr/>
            </a:pPr>
            <a:r>
              <a:rPr lang="nl-NL" sz="2400" dirty="0"/>
              <a:t>substantie heeft de eigenschappen van een </a:t>
            </a:r>
            <a:r>
              <a:rPr lang="nl-NL" sz="2400" dirty="0" err="1">
                <a:hlinkClick r:id="rId6" tooltip="Gel"/>
              </a:rPr>
              <a:t>gel</a:t>
            </a:r>
            <a:r>
              <a:rPr lang="nl-NL" sz="2400" dirty="0" err="1" smtClean="0">
                <a:ea typeface="+mn-ea"/>
              </a:rPr>
              <a:t>Voorste</a:t>
            </a:r>
            <a:r>
              <a:rPr lang="nl-NL" sz="2400" dirty="0" smtClean="0">
                <a:ea typeface="+mn-ea"/>
              </a:rPr>
              <a:t> deel </a:t>
            </a:r>
            <a:r>
              <a:rPr lang="nl-NL" sz="2400" dirty="0" smtClean="0">
                <a:ea typeface="+mn-ea"/>
                <a:sym typeface="Wingdings"/>
              </a:rPr>
              <a:t> iris (regenboogvlies)</a:t>
            </a:r>
          </a:p>
          <a:p>
            <a:pPr>
              <a:defRPr/>
            </a:pPr>
            <a:r>
              <a:rPr lang="nl-NL" sz="2400" dirty="0" smtClean="0">
                <a:sym typeface="Wingdings"/>
              </a:rPr>
              <a:t>Vorm van het oog</a:t>
            </a:r>
            <a:endParaRPr lang="nl-NL" sz="2400" dirty="0" smtClean="0">
              <a:ea typeface="+mn-ea"/>
              <a:sym typeface="Wingdings"/>
            </a:endParaRPr>
          </a:p>
        </p:txBody>
      </p:sp>
    </p:spTree>
    <p:extLst>
      <p:ext uri="{BB962C8B-B14F-4D97-AF65-F5344CB8AC3E}">
        <p14:creationId xmlns:p14="http://schemas.microsoft.com/office/powerpoint/2010/main" val="1941863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nl-BE" altLang="nl-NL"/>
          </a:p>
        </p:txBody>
      </p:sp>
      <p:sp>
        <p:nvSpPr>
          <p:cNvPr id="40963" name="AutoShape 5">
            <a:hlinkClick r:id="" action="ppaction://hlinkshowjump?jump=lastslideviewed" highlightClick="1"/>
          </p:cNvPr>
          <p:cNvSpPr>
            <a:spLocks noChangeArrowheads="1"/>
          </p:cNvSpPr>
          <p:nvPr/>
        </p:nvSpPr>
        <p:spPr bwMode="auto">
          <a:xfrm>
            <a:off x="8316913" y="1052513"/>
            <a:ext cx="287337" cy="287337"/>
          </a:xfrm>
          <a:prstGeom prst="actionButtonBackPrevious">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nl-BE" altLang="nl-NL"/>
          </a:p>
        </p:txBody>
      </p:sp>
      <p:sp>
        <p:nvSpPr>
          <p:cNvPr id="40964" name="Text Box 10"/>
          <p:cNvSpPr txBox="1">
            <a:spLocks noChangeArrowheads="1"/>
          </p:cNvSpPr>
          <p:nvPr/>
        </p:nvSpPr>
        <p:spPr bwMode="auto">
          <a:xfrm>
            <a:off x="0" y="5949950"/>
            <a:ext cx="9144000" cy="92233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nl-BE" altLang="nl-NL" b="0">
                <a:solidFill>
                  <a:schemeClr val="bg1"/>
                </a:solidFill>
                <a:latin typeface="Verdana" pitchFamily="34" charset="0"/>
              </a:rPr>
              <a:t>In de bloedvaten van het straallichaam wordt continu kamervocht geproduceerd. De bloedvaten van het harde oogvlies nemen kamervocht op. Als hierin een storing voorkomt, stijgt de druk in het oog.</a:t>
            </a:r>
            <a:endParaRPr lang="nl-NL" altLang="nl-NL" b="0">
              <a:solidFill>
                <a:schemeClr val="bg1"/>
              </a:solidFill>
              <a:latin typeface="Verdana" pitchFamily="34" charset="0"/>
            </a:endParaRPr>
          </a:p>
        </p:txBody>
      </p:sp>
      <p:pic>
        <p:nvPicPr>
          <p:cNvPr id="40965" name="Afbeelding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44450"/>
            <a:ext cx="3097212"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7"/>
          <p:cNvSpPr txBox="1">
            <a:spLocks noChangeArrowheads="1"/>
          </p:cNvSpPr>
          <p:nvPr/>
        </p:nvSpPr>
        <p:spPr bwMode="auto">
          <a:xfrm>
            <a:off x="250825" y="5568950"/>
            <a:ext cx="4999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nl-BE" altLang="nl-NL" sz="1400" b="0" i="1">
                <a:latin typeface="Verdana" pitchFamily="34" charset="0"/>
              </a:rPr>
              <a:t>Stroomrichting van kamervocht in oog (schematisch)</a:t>
            </a:r>
            <a:endParaRPr lang="nl-NL" altLang="nl-NL" sz="1400" b="0" i="1">
              <a:latin typeface="Verdana" pitchFamily="34" charset="0"/>
            </a:endParaRPr>
          </a:p>
        </p:txBody>
      </p:sp>
    </p:spTree>
    <p:extLst>
      <p:ext uri="{BB962C8B-B14F-4D97-AF65-F5344CB8AC3E}">
        <p14:creationId xmlns:p14="http://schemas.microsoft.com/office/powerpoint/2010/main" val="688819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nl-NL" altLang="nl-NL" smtClean="0"/>
              <a:t>Pupilreflex</a:t>
            </a:r>
          </a:p>
        </p:txBody>
      </p:sp>
      <p:sp>
        <p:nvSpPr>
          <p:cNvPr id="8195" name="Rectangle 3"/>
          <p:cNvSpPr>
            <a:spLocks noGrp="1" noChangeArrowheads="1"/>
          </p:cNvSpPr>
          <p:nvPr>
            <p:ph type="body" idx="1"/>
          </p:nvPr>
        </p:nvSpPr>
        <p:spPr/>
        <p:txBody>
          <a:bodyPr/>
          <a:lstStyle/>
          <a:p>
            <a:pPr eaLnBrk="1" hangingPunct="1">
              <a:lnSpc>
                <a:spcPct val="90000"/>
              </a:lnSpc>
            </a:pPr>
            <a:r>
              <a:rPr lang="nl-NL" altLang="nl-NL" sz="2800" dirty="0" smtClean="0"/>
              <a:t>Fel licht op netvlies </a:t>
            </a:r>
            <a:r>
              <a:rPr lang="nl-NL" altLang="nl-NL" sz="2800" dirty="0" smtClean="0">
                <a:sym typeface="Wingdings" pitchFamily="2" charset="2"/>
              </a:rPr>
              <a:t> kans op beschadiging van zintuigcellen</a:t>
            </a:r>
          </a:p>
          <a:p>
            <a:pPr eaLnBrk="1" hangingPunct="1">
              <a:lnSpc>
                <a:spcPct val="90000"/>
              </a:lnSpc>
            </a:pPr>
            <a:r>
              <a:rPr lang="nl-NL" altLang="nl-NL" sz="2800" dirty="0" smtClean="0">
                <a:sym typeface="Wingdings" pitchFamily="2" charset="2"/>
              </a:rPr>
              <a:t>Te voorkomen door:</a:t>
            </a:r>
          </a:p>
          <a:p>
            <a:pPr lvl="1" eaLnBrk="1" hangingPunct="1">
              <a:lnSpc>
                <a:spcPct val="90000"/>
              </a:lnSpc>
            </a:pPr>
            <a:r>
              <a:rPr lang="nl-NL" altLang="nl-NL" sz="2400" dirty="0" smtClean="0">
                <a:sym typeface="Wingdings" pitchFamily="2" charset="2"/>
              </a:rPr>
              <a:t>Wimpers</a:t>
            </a:r>
          </a:p>
          <a:p>
            <a:pPr lvl="1" eaLnBrk="1" hangingPunct="1">
              <a:lnSpc>
                <a:spcPct val="90000"/>
              </a:lnSpc>
            </a:pPr>
            <a:r>
              <a:rPr lang="nl-NL" altLang="nl-NL" sz="2400" dirty="0" smtClean="0">
                <a:sym typeface="Wingdings" pitchFamily="2" charset="2"/>
              </a:rPr>
              <a:t>Pupilreflex</a:t>
            </a:r>
          </a:p>
          <a:p>
            <a:pPr lvl="1" eaLnBrk="1" hangingPunct="1">
              <a:lnSpc>
                <a:spcPct val="90000"/>
              </a:lnSpc>
              <a:buFontTx/>
              <a:buNone/>
            </a:pPr>
            <a:endParaRPr lang="nl-NL" altLang="nl-NL" sz="2400" dirty="0" smtClean="0">
              <a:sym typeface="Wingdings" pitchFamily="2" charset="2"/>
            </a:endParaRPr>
          </a:p>
          <a:p>
            <a:pPr eaLnBrk="1" hangingPunct="1">
              <a:lnSpc>
                <a:spcPct val="90000"/>
              </a:lnSpc>
            </a:pPr>
            <a:r>
              <a:rPr lang="nl-NL" altLang="nl-NL" sz="2800" dirty="0" smtClean="0">
                <a:solidFill>
                  <a:srgbClr val="FF0000"/>
                </a:solidFill>
                <a:sym typeface="Wingdings" pitchFamily="2" charset="2"/>
              </a:rPr>
              <a:t>Pupilreflex</a:t>
            </a:r>
            <a:r>
              <a:rPr lang="nl-NL" altLang="nl-NL" sz="2800" dirty="0" smtClean="0">
                <a:sym typeface="Wingdings" pitchFamily="2" charset="2"/>
              </a:rPr>
              <a:t> = het groter of kleiner worden van de pupil zodat er meer of minder licht in het oog kan vallen</a:t>
            </a:r>
          </a:p>
          <a:p>
            <a:pPr lvl="1" eaLnBrk="1" hangingPunct="1">
              <a:lnSpc>
                <a:spcPct val="90000"/>
              </a:lnSpc>
            </a:pPr>
            <a:endParaRPr lang="nl-NL" altLang="nl-NL" dirty="0" smtClean="0"/>
          </a:p>
        </p:txBody>
      </p:sp>
    </p:spTree>
    <p:extLst>
      <p:ext uri="{BB962C8B-B14F-4D97-AF65-F5344CB8AC3E}">
        <p14:creationId xmlns:p14="http://schemas.microsoft.com/office/powerpoint/2010/main" val="403156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normAutofit fontScale="90000"/>
          </a:bodyPr>
          <a:lstStyle/>
          <a:p>
            <a:pPr eaLnBrk="1" hangingPunct="1"/>
            <a:r>
              <a:rPr lang="nl-BE" altLang="nl-NL" smtClean="0"/>
              <a:t>Hoe wordt de lichttoevoer geregeld?</a:t>
            </a:r>
            <a:endParaRPr lang="nl-NL" altLang="nl-NL" smtClean="0"/>
          </a:p>
        </p:txBody>
      </p:sp>
      <p:sp>
        <p:nvSpPr>
          <p:cNvPr id="6151" name="Rectangle 7"/>
          <p:cNvSpPr>
            <a:spLocks noChangeArrowheads="1"/>
          </p:cNvSpPr>
          <p:nvPr/>
        </p:nvSpPr>
        <p:spPr bwMode="auto">
          <a:xfrm>
            <a:off x="2338388" y="1557338"/>
            <a:ext cx="6480175"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20000"/>
              </a:spcBef>
              <a:buFontTx/>
              <a:buChar char="•"/>
            </a:pPr>
            <a:r>
              <a:rPr lang="nl-BE" altLang="nl-NL" b="0" dirty="0">
                <a:latin typeface="Verdana" pitchFamily="34" charset="0"/>
                <a:sym typeface="Symbol" pitchFamily="18" charset="2"/>
              </a:rPr>
              <a:t>Lichttoevoer wordt geregeld door de </a:t>
            </a:r>
            <a:r>
              <a:rPr lang="nl-BE" altLang="nl-NL" dirty="0">
                <a:latin typeface="Verdana" pitchFamily="34" charset="0"/>
                <a:sym typeface="Symbol" pitchFamily="18" charset="2"/>
              </a:rPr>
              <a:t>iris</a:t>
            </a:r>
            <a:r>
              <a:rPr lang="nl-BE" altLang="nl-NL" b="0" dirty="0">
                <a:latin typeface="Verdana" pitchFamily="34" charset="0"/>
                <a:sym typeface="Symbol" pitchFamily="18" charset="2"/>
              </a:rPr>
              <a:t>:</a:t>
            </a:r>
          </a:p>
          <a:p>
            <a:pPr lvl="1" eaLnBrk="1" hangingPunct="1">
              <a:spcBef>
                <a:spcPct val="20000"/>
              </a:spcBef>
              <a:buFontTx/>
              <a:buChar char="–"/>
            </a:pPr>
            <a:r>
              <a:rPr lang="nl-BE" altLang="nl-NL" b="0" dirty="0">
                <a:latin typeface="Verdana" pitchFamily="34" charset="0"/>
                <a:sym typeface="Symbol" pitchFamily="18" charset="2"/>
                <a:hlinkClick r:id="rId2" action="ppaction://hlinksldjump"/>
              </a:rPr>
              <a:t>Pigment in de iris </a:t>
            </a:r>
            <a:r>
              <a:rPr lang="nl-BE" altLang="nl-NL" b="0" dirty="0">
                <a:latin typeface="Verdana" pitchFamily="34" charset="0"/>
                <a:sym typeface="Symbol" pitchFamily="18" charset="2"/>
              </a:rPr>
              <a:t> afschermen van overtollig </a:t>
            </a:r>
            <a:r>
              <a:rPr lang="nl-BE" altLang="nl-NL" b="0" dirty="0" smtClean="0">
                <a:latin typeface="Verdana" pitchFamily="34" charset="0"/>
                <a:sym typeface="Symbol" pitchFamily="18" charset="2"/>
              </a:rPr>
              <a:t>licht</a:t>
            </a:r>
            <a:endParaRPr lang="nl-BE" altLang="nl-NL" b="0" dirty="0">
              <a:latin typeface="Verdana" pitchFamily="34" charset="0"/>
              <a:sym typeface="Symbol" pitchFamily="18" charset="2"/>
            </a:endParaRPr>
          </a:p>
          <a:p>
            <a:pPr lvl="1" eaLnBrk="1" hangingPunct="1">
              <a:spcBef>
                <a:spcPct val="20000"/>
              </a:spcBef>
              <a:buFontTx/>
              <a:buChar char="–"/>
            </a:pPr>
            <a:r>
              <a:rPr lang="nl-BE" altLang="nl-NL" b="0" dirty="0">
                <a:latin typeface="Verdana" pitchFamily="34" charset="0"/>
                <a:sym typeface="Symbol" pitchFamily="18" charset="2"/>
                <a:hlinkClick r:id="rId3" action="ppaction://hlinksldjump"/>
              </a:rPr>
              <a:t>Iriskringspier</a:t>
            </a:r>
            <a:r>
              <a:rPr lang="nl-BE" altLang="nl-NL" b="0" dirty="0">
                <a:latin typeface="Verdana" pitchFamily="34" charset="0"/>
                <a:sym typeface="Symbol" pitchFamily="18" charset="2"/>
              </a:rPr>
              <a:t> en </a:t>
            </a:r>
            <a:r>
              <a:rPr lang="nl-BE" altLang="nl-NL" b="0" dirty="0">
                <a:latin typeface="Verdana" pitchFamily="34" charset="0"/>
                <a:sym typeface="Symbol" pitchFamily="18" charset="2"/>
                <a:hlinkClick r:id="rId3" action="ppaction://hlinksldjump"/>
              </a:rPr>
              <a:t>irisstraalspieren</a:t>
            </a:r>
            <a:r>
              <a:rPr lang="nl-BE" altLang="nl-NL" b="0" dirty="0">
                <a:latin typeface="Verdana" pitchFamily="34" charset="0"/>
                <a:sym typeface="Symbol" pitchFamily="18" charset="2"/>
              </a:rPr>
              <a:t> regelen grootte van de pupil: </a:t>
            </a:r>
            <a:r>
              <a:rPr lang="nl-BE" altLang="nl-NL" b="0" dirty="0">
                <a:latin typeface="Verdana" pitchFamily="34" charset="0"/>
                <a:sym typeface="Symbol" pitchFamily="18" charset="2"/>
                <a:hlinkClick r:id="rId4" action="ppaction://hlinksldjump"/>
              </a:rPr>
              <a:t>pupilreflex</a:t>
            </a:r>
            <a:r>
              <a:rPr lang="nl-BE" altLang="nl-NL" b="0" dirty="0">
                <a:latin typeface="Verdana" pitchFamily="34" charset="0"/>
                <a:sym typeface="Symbol" pitchFamily="18" charset="2"/>
              </a:rPr>
              <a:t>.</a:t>
            </a:r>
          </a:p>
        </p:txBody>
      </p:sp>
      <p:grpSp>
        <p:nvGrpSpPr>
          <p:cNvPr id="2" name="Group 11"/>
          <p:cNvGrpSpPr>
            <a:grpSpLocks/>
          </p:cNvGrpSpPr>
          <p:nvPr/>
        </p:nvGrpSpPr>
        <p:grpSpPr bwMode="auto">
          <a:xfrm>
            <a:off x="2627313" y="3429000"/>
            <a:ext cx="2097087" cy="2984500"/>
            <a:chOff x="1655" y="2160"/>
            <a:chExt cx="1321" cy="1880"/>
          </a:xfrm>
        </p:grpSpPr>
        <p:pic>
          <p:nvPicPr>
            <p:cNvPr id="12306" name="Picture 9" descr="image011">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5" y="2160"/>
              <a:ext cx="1321" cy="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7" name="Text Box 10"/>
            <p:cNvSpPr txBox="1">
              <a:spLocks noChangeArrowheads="1"/>
            </p:cNvSpPr>
            <p:nvPr/>
          </p:nvSpPr>
          <p:spPr bwMode="auto">
            <a:xfrm>
              <a:off x="1688" y="3789"/>
              <a:ext cx="6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nl-BE" altLang="nl-NL" sz="1400" b="0" i="1">
                  <a:solidFill>
                    <a:schemeClr val="bg1"/>
                  </a:solidFill>
                  <a:latin typeface="Verdana" pitchFamily="34" charset="0"/>
                </a:rPr>
                <a:t>Albinisme</a:t>
              </a:r>
              <a:endParaRPr lang="nl-NL" altLang="nl-NL" sz="1400" b="0" i="1">
                <a:solidFill>
                  <a:schemeClr val="bg1"/>
                </a:solidFill>
                <a:latin typeface="Verdana" pitchFamily="34" charset="0"/>
              </a:endParaRPr>
            </a:p>
          </p:txBody>
        </p:sp>
      </p:grpSp>
      <p:grpSp>
        <p:nvGrpSpPr>
          <p:cNvPr id="3" name="Groep 2"/>
          <p:cNvGrpSpPr>
            <a:grpSpLocks/>
          </p:cNvGrpSpPr>
          <p:nvPr/>
        </p:nvGrpSpPr>
        <p:grpSpPr bwMode="auto">
          <a:xfrm>
            <a:off x="5435600" y="4149725"/>
            <a:ext cx="3519488" cy="2173288"/>
            <a:chOff x="5436096" y="4149725"/>
            <a:chExt cx="3518677" cy="2173090"/>
          </a:xfrm>
        </p:grpSpPr>
        <p:pic>
          <p:nvPicPr>
            <p:cNvPr id="12304" name="Afbeelding 1">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36096" y="4149725"/>
              <a:ext cx="3518677" cy="1683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5" name="Text Box 7">
              <a:hlinkClick r:id="rId7" action="ppaction://hlinksldjump"/>
            </p:cNvPr>
            <p:cNvSpPr txBox="1">
              <a:spLocks noChangeArrowheads="1"/>
            </p:cNvSpPr>
            <p:nvPr/>
          </p:nvSpPr>
          <p:spPr bwMode="auto">
            <a:xfrm>
              <a:off x="5536083" y="6015038"/>
              <a:ext cx="11288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nl-BE" altLang="nl-NL" sz="1400" b="0" i="1">
                  <a:latin typeface="Verdana" pitchFamily="34" charset="0"/>
                </a:rPr>
                <a:t>Pupilreflex</a:t>
              </a:r>
              <a:endParaRPr lang="nl-NL" altLang="nl-NL" sz="1400" b="0" i="1">
                <a:latin typeface="Verdana" pitchFamily="34" charset="0"/>
              </a:endParaRPr>
            </a:p>
          </p:txBody>
        </p:sp>
      </p:grpSp>
    </p:spTree>
    <p:extLst>
      <p:ext uri="{BB962C8B-B14F-4D97-AF65-F5344CB8AC3E}">
        <p14:creationId xmlns:p14="http://schemas.microsoft.com/office/powerpoint/2010/main" val="2893096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6151">
                                            <p:txEl>
                                              <p:pRg st="0" end="0"/>
                                            </p:txEl>
                                          </p:spTgt>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6151">
                                            <p:txEl>
                                              <p:pRg st="1" end="1"/>
                                            </p:txEl>
                                          </p:spTgt>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6151">
                                            <p:txEl>
                                              <p:pRg st="2" end="2"/>
                                            </p:txEl>
                                          </p:spTgt>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2"/>
                                        </p:tgtEl>
                                        <p:attrNameLst>
                                          <p:attrName>style.visibility</p:attrName>
                                        </p:attrNameLst>
                                      </p:cBhvr>
                                      <p:to>
                                        <p:strVal val="visible"/>
                                      </p:to>
                                    </p:set>
                                  </p:childTnLst>
                                </p:cTn>
                              </p:par>
                            </p:childTnLst>
                          </p:cTn>
                        </p:par>
                        <p:par>
                          <p:cTn id="16" fill="hold" nodeType="afterGroup">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nl-NL" altLang="nl-NL" smtClean="0"/>
              <a:t>Pupil reflex</a:t>
            </a:r>
          </a:p>
        </p:txBody>
      </p:sp>
      <p:sp>
        <p:nvSpPr>
          <p:cNvPr id="6147" name="Tijdelijke aanduiding voor inhoud 2"/>
          <p:cNvSpPr>
            <a:spLocks noGrp="1"/>
          </p:cNvSpPr>
          <p:nvPr>
            <p:ph idx="1"/>
          </p:nvPr>
        </p:nvSpPr>
        <p:spPr>
          <a:xfrm>
            <a:off x="200025" y="1556792"/>
            <a:ext cx="8229600" cy="4525963"/>
          </a:xfrm>
        </p:spPr>
        <p:txBody>
          <a:bodyPr/>
          <a:lstStyle/>
          <a:p>
            <a:r>
              <a:rPr lang="nl-NL" altLang="nl-NL" sz="2800" dirty="0" smtClean="0"/>
              <a:t>Als de hoeveelheid licht dat op het oog valt afneemt</a:t>
            </a:r>
          </a:p>
          <a:p>
            <a:pPr lvl="1"/>
            <a:r>
              <a:rPr lang="nl-NL" altLang="nl-NL" sz="2400" dirty="0" smtClean="0"/>
              <a:t>Lengtespieren trekken de pupil open</a:t>
            </a:r>
          </a:p>
          <a:p>
            <a:r>
              <a:rPr lang="nl-NL" altLang="nl-NL" sz="2800" dirty="0" smtClean="0"/>
              <a:t>Als de hoeveelheid licht toeneemt</a:t>
            </a:r>
          </a:p>
          <a:p>
            <a:pPr lvl="1"/>
            <a:r>
              <a:rPr lang="nl-NL" altLang="nl-NL" sz="2400" dirty="0" smtClean="0"/>
              <a:t>Kringspiertjes trekken samen en opening vernauwt</a:t>
            </a:r>
          </a:p>
          <a:p>
            <a:pPr lvl="1">
              <a:buFontTx/>
              <a:buNone/>
            </a:pPr>
            <a:endParaRPr lang="nl-NL" altLang="nl-NL" dirty="0" smtClean="0"/>
          </a:p>
          <a:p>
            <a:pPr lvl="1"/>
            <a:endParaRPr lang="nl-NL" altLang="nl-NL" dirty="0" smtClean="0"/>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75" y="3929063"/>
            <a:ext cx="42862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4758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115888"/>
            <a:ext cx="8229600" cy="868362"/>
          </a:xfrm>
        </p:spPr>
        <p:txBody>
          <a:bodyPr/>
          <a:lstStyle/>
          <a:p>
            <a:pPr eaLnBrk="1" hangingPunct="1"/>
            <a:r>
              <a:rPr lang="nl-NL" altLang="nl-NL" smtClean="0"/>
              <a:t>Werking pupilreflex</a:t>
            </a:r>
          </a:p>
        </p:txBody>
      </p:sp>
      <p:sp>
        <p:nvSpPr>
          <p:cNvPr id="9219" name="Rectangle 3"/>
          <p:cNvSpPr>
            <a:spLocks noGrp="1" noChangeArrowheads="1"/>
          </p:cNvSpPr>
          <p:nvPr>
            <p:ph type="body" idx="1"/>
          </p:nvPr>
        </p:nvSpPr>
        <p:spPr/>
        <p:txBody>
          <a:bodyPr/>
          <a:lstStyle/>
          <a:p>
            <a:pPr eaLnBrk="1" hangingPunct="1"/>
            <a:endParaRPr lang="nl-NL" altLang="nl-NL" smtClean="0"/>
          </a:p>
        </p:txBody>
      </p:sp>
      <p:pic>
        <p:nvPicPr>
          <p:cNvPr id="9220" name="Picture 5"/>
          <p:cNvPicPr>
            <a:picLocks noChangeAspect="1" noChangeArrowheads="1"/>
          </p:cNvPicPr>
          <p:nvPr/>
        </p:nvPicPr>
        <p:blipFill>
          <a:blip r:embed="rId2">
            <a:extLst>
              <a:ext uri="{28A0092B-C50C-407E-A947-70E740481C1C}">
                <a14:useLocalDpi xmlns:a14="http://schemas.microsoft.com/office/drawing/2010/main" val="0"/>
              </a:ext>
            </a:extLst>
          </a:blip>
          <a:srcRect l="29695" t="24487" r="18210" b="18721"/>
          <a:stretch>
            <a:fillRect/>
          </a:stretch>
        </p:blipFill>
        <p:spPr bwMode="auto">
          <a:xfrm>
            <a:off x="611188" y="908050"/>
            <a:ext cx="7704137" cy="579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45588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nl-BE" altLang="nl-NL"/>
          </a:p>
        </p:txBody>
      </p:sp>
      <p:sp>
        <p:nvSpPr>
          <p:cNvPr id="23555" name="AutoShape 5">
            <a:hlinkClick r:id="" action="ppaction://hlinkshowjump?jump=lastslideviewed" highlightClick="1"/>
          </p:cNvPr>
          <p:cNvSpPr>
            <a:spLocks noChangeArrowheads="1"/>
          </p:cNvSpPr>
          <p:nvPr/>
        </p:nvSpPr>
        <p:spPr bwMode="auto">
          <a:xfrm>
            <a:off x="8316913" y="1052513"/>
            <a:ext cx="287337" cy="287337"/>
          </a:xfrm>
          <a:prstGeom prst="actionButtonBackPrevious">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nl-BE" altLang="nl-NL"/>
          </a:p>
        </p:txBody>
      </p:sp>
      <p:pic>
        <p:nvPicPr>
          <p:cNvPr id="23556" name="Picture 6" descr="BG3_LB113_Z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0"/>
            <a:ext cx="3290888" cy="645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7"/>
          <p:cNvSpPr txBox="1">
            <a:spLocks noChangeArrowheads="1"/>
          </p:cNvSpPr>
          <p:nvPr/>
        </p:nvSpPr>
        <p:spPr bwMode="auto">
          <a:xfrm>
            <a:off x="3492500" y="6308725"/>
            <a:ext cx="32560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nl-BE" altLang="nl-NL" sz="1400" b="0" i="1" dirty="0">
                <a:latin typeface="Verdana" pitchFamily="34" charset="0"/>
              </a:rPr>
              <a:t>Spieren in de </a:t>
            </a:r>
            <a:r>
              <a:rPr lang="nl-BE" altLang="nl-NL" sz="1400" b="0" i="1" dirty="0" smtClean="0">
                <a:latin typeface="Verdana" pitchFamily="34" charset="0"/>
              </a:rPr>
              <a:t>iris dwarsdoorsnede</a:t>
            </a:r>
            <a:endParaRPr lang="nl-NL" altLang="nl-NL" sz="1400" b="0" i="1" dirty="0">
              <a:latin typeface="Verdana" pitchFamily="34" charset="0"/>
            </a:endParaRPr>
          </a:p>
        </p:txBody>
      </p:sp>
      <p:sp>
        <p:nvSpPr>
          <p:cNvPr id="23558" name="Oval 8"/>
          <p:cNvSpPr>
            <a:spLocks noChangeArrowheads="1"/>
          </p:cNvSpPr>
          <p:nvPr/>
        </p:nvSpPr>
        <p:spPr bwMode="auto">
          <a:xfrm>
            <a:off x="4714875" y="1341438"/>
            <a:ext cx="504825" cy="3959225"/>
          </a:xfrm>
          <a:prstGeom prst="ellipse">
            <a:avLst/>
          </a:prstGeom>
          <a:noFill/>
          <a:ln w="38100" algn="ctr">
            <a:solidFill>
              <a:srgbClr val="4B70F7"/>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nl-BE" altLang="nl-NL"/>
          </a:p>
        </p:txBody>
      </p:sp>
      <p:sp>
        <p:nvSpPr>
          <p:cNvPr id="23559" name="AutoShape 9"/>
          <p:cNvSpPr>
            <a:spLocks/>
          </p:cNvSpPr>
          <p:nvPr/>
        </p:nvSpPr>
        <p:spPr bwMode="auto">
          <a:xfrm>
            <a:off x="1042988" y="442913"/>
            <a:ext cx="1725612" cy="403225"/>
          </a:xfrm>
          <a:prstGeom prst="borderCallout1">
            <a:avLst>
              <a:gd name="adj1" fmla="val 28347"/>
              <a:gd name="adj2" fmla="val 104417"/>
              <a:gd name="adj3" fmla="val 311810"/>
              <a:gd name="adj4" fmla="val 219412"/>
            </a:avLst>
          </a:prstGeom>
          <a:solidFill>
            <a:srgbClr val="4B70F7"/>
          </a:solidFill>
          <a:ln w="38100" algn="ctr">
            <a:solidFill>
              <a:srgbClr val="4B70F7"/>
            </a:solidFill>
            <a:miter lim="800000"/>
            <a:headEnd/>
            <a:tailEnd/>
          </a:ln>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nl-BE" altLang="nl-NL" b="0">
                <a:solidFill>
                  <a:schemeClr val="bg1"/>
                </a:solidFill>
                <a:latin typeface="Verdana" pitchFamily="34" charset="0"/>
              </a:rPr>
              <a:t>Iris</a:t>
            </a:r>
          </a:p>
        </p:txBody>
      </p:sp>
      <p:sp>
        <p:nvSpPr>
          <p:cNvPr id="23560" name="AutoShape 10"/>
          <p:cNvSpPr>
            <a:spLocks/>
          </p:cNvSpPr>
          <p:nvPr/>
        </p:nvSpPr>
        <p:spPr bwMode="auto">
          <a:xfrm>
            <a:off x="395288" y="1168400"/>
            <a:ext cx="2374900" cy="403225"/>
          </a:xfrm>
          <a:prstGeom prst="borderCallout1">
            <a:avLst>
              <a:gd name="adj1" fmla="val 28347"/>
              <a:gd name="adj2" fmla="val 103208"/>
              <a:gd name="adj3" fmla="val 225593"/>
              <a:gd name="adj4" fmla="val 189704"/>
            </a:avLst>
          </a:prstGeom>
          <a:solidFill>
            <a:srgbClr val="339966"/>
          </a:solidFill>
          <a:ln w="12700" algn="ctr">
            <a:solidFill>
              <a:srgbClr val="339966"/>
            </a:solidFill>
            <a:miter lim="800000"/>
            <a:headEnd/>
            <a:tailEnd type="oval" w="med" len="med"/>
          </a:ln>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nl-BE" altLang="nl-NL" b="0">
                <a:solidFill>
                  <a:schemeClr val="bg1"/>
                </a:solidFill>
                <a:latin typeface="Verdana" pitchFamily="34" charset="0"/>
              </a:rPr>
              <a:t>Irisstraalspieren</a:t>
            </a:r>
          </a:p>
        </p:txBody>
      </p:sp>
      <p:sp>
        <p:nvSpPr>
          <p:cNvPr id="23561" name="AutoShape 11"/>
          <p:cNvSpPr>
            <a:spLocks/>
          </p:cNvSpPr>
          <p:nvPr/>
        </p:nvSpPr>
        <p:spPr bwMode="auto">
          <a:xfrm>
            <a:off x="395288" y="1730375"/>
            <a:ext cx="2374900" cy="403225"/>
          </a:xfrm>
          <a:prstGeom prst="borderCallout1">
            <a:avLst>
              <a:gd name="adj1" fmla="val 28347"/>
              <a:gd name="adj2" fmla="val 103208"/>
              <a:gd name="adj3" fmla="val 218505"/>
              <a:gd name="adj4" fmla="val 186028"/>
            </a:avLst>
          </a:prstGeom>
          <a:solidFill>
            <a:srgbClr val="339966"/>
          </a:solidFill>
          <a:ln w="12700" algn="ctr">
            <a:solidFill>
              <a:srgbClr val="339966"/>
            </a:solidFill>
            <a:miter lim="800000"/>
            <a:headEnd/>
            <a:tailEnd type="oval" w="med" len="med"/>
          </a:ln>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nl-BE" altLang="nl-NL" b="0">
                <a:solidFill>
                  <a:schemeClr val="bg1"/>
                </a:solidFill>
                <a:latin typeface="Verdana" pitchFamily="34" charset="0"/>
              </a:rPr>
              <a:t>Iriskringspier</a:t>
            </a:r>
          </a:p>
        </p:txBody>
      </p:sp>
      <p:sp>
        <p:nvSpPr>
          <p:cNvPr id="23562" name="Text Box 12"/>
          <p:cNvSpPr txBox="1">
            <a:spLocks noChangeArrowheads="1"/>
          </p:cNvSpPr>
          <p:nvPr/>
        </p:nvSpPr>
        <p:spPr bwMode="auto">
          <a:xfrm>
            <a:off x="323850" y="5157788"/>
            <a:ext cx="8424863" cy="641350"/>
          </a:xfrm>
          <a:prstGeom prst="rect">
            <a:avLst/>
          </a:prstGeom>
          <a:solidFill>
            <a:srgbClr val="339966"/>
          </a:solidFill>
          <a:ln>
            <a:noFill/>
          </a:ln>
          <a:extLst>
            <a:ext uri="{91240B29-F687-4F45-9708-019B960494DF}">
              <a14:hiddenLine xmlns:a14="http://schemas.microsoft.com/office/drawing/2010/main" w="38100" cap="rnd">
                <a:solidFill>
                  <a:srgbClr val="000000"/>
                </a:solidFill>
                <a:prstDash val="sysDot"/>
                <a:miter lim="800000"/>
                <a:headEnd/>
                <a:tailEnd/>
              </a14:hiddenLine>
            </a:ext>
          </a:extLst>
        </p:spPr>
        <p:txBody>
          <a:bodyPr>
            <a:spAutoFit/>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nl-BE" altLang="nl-NL">
                <a:solidFill>
                  <a:schemeClr val="bg1"/>
                </a:solidFill>
                <a:latin typeface="Verdana" pitchFamily="34" charset="0"/>
                <a:ea typeface="Times New Roman" pitchFamily="18" charset="0"/>
                <a:cs typeface="Arial" pitchFamily="34" charset="0"/>
              </a:rPr>
              <a:t>Iriskringspier</a:t>
            </a:r>
            <a:r>
              <a:rPr lang="nl-BE" altLang="nl-NL" b="0">
                <a:solidFill>
                  <a:schemeClr val="bg1"/>
                </a:solidFill>
                <a:latin typeface="Verdana" pitchFamily="34" charset="0"/>
                <a:ea typeface="Times New Roman" pitchFamily="18" charset="0"/>
                <a:cs typeface="Arial" pitchFamily="34" charset="0"/>
              </a:rPr>
              <a:t>: trekt samen bij sterk licht </a:t>
            </a:r>
            <a:r>
              <a:rPr lang="nl-BE" altLang="nl-NL" b="0">
                <a:solidFill>
                  <a:schemeClr val="bg1"/>
                </a:solidFill>
                <a:latin typeface="Verdana" pitchFamily="34" charset="0"/>
                <a:ea typeface="Times New Roman" pitchFamily="18" charset="0"/>
                <a:cs typeface="Arial" pitchFamily="34" charset="0"/>
                <a:sym typeface="Symbol" pitchFamily="18" charset="2"/>
              </a:rPr>
              <a:t> </a:t>
            </a:r>
            <a:r>
              <a:rPr lang="nl-BE" altLang="nl-NL">
                <a:solidFill>
                  <a:schemeClr val="bg1"/>
                </a:solidFill>
                <a:latin typeface="Verdana" pitchFamily="34" charset="0"/>
                <a:ea typeface="Times New Roman" pitchFamily="18" charset="0"/>
                <a:cs typeface="Arial" pitchFamily="34" charset="0"/>
                <a:sym typeface="Symbol" pitchFamily="18" charset="2"/>
              </a:rPr>
              <a:t>pupil vernauwt</a:t>
            </a:r>
            <a:r>
              <a:rPr lang="nl-BE" altLang="nl-NL" b="0">
                <a:solidFill>
                  <a:schemeClr val="bg1"/>
                </a:solidFill>
                <a:latin typeface="Verdana" pitchFamily="34" charset="0"/>
                <a:ea typeface="Times New Roman" pitchFamily="18" charset="0"/>
                <a:cs typeface="Arial" pitchFamily="34" charset="0"/>
                <a:sym typeface="Symbol" pitchFamily="18" charset="2"/>
              </a:rPr>
              <a:t>.</a:t>
            </a:r>
          </a:p>
          <a:p>
            <a:pPr eaLnBrk="1" hangingPunct="1"/>
            <a:r>
              <a:rPr lang="nl-BE" altLang="nl-NL">
                <a:solidFill>
                  <a:schemeClr val="bg1"/>
                </a:solidFill>
                <a:latin typeface="Verdana" pitchFamily="34" charset="0"/>
                <a:ea typeface="Times New Roman" pitchFamily="18" charset="0"/>
                <a:cs typeface="Arial" pitchFamily="34" charset="0"/>
                <a:sym typeface="Symbol" pitchFamily="18" charset="2"/>
              </a:rPr>
              <a:t>Irisstraalspieren</a:t>
            </a:r>
            <a:r>
              <a:rPr lang="nl-BE" altLang="nl-NL" b="0">
                <a:solidFill>
                  <a:schemeClr val="bg1"/>
                </a:solidFill>
                <a:latin typeface="Verdana" pitchFamily="34" charset="0"/>
                <a:ea typeface="Times New Roman" pitchFamily="18" charset="0"/>
                <a:cs typeface="Arial" pitchFamily="34" charset="0"/>
                <a:sym typeface="Symbol" pitchFamily="18" charset="2"/>
              </a:rPr>
              <a:t>: trekken samen bij zwak licht  </a:t>
            </a:r>
            <a:r>
              <a:rPr lang="nl-BE" altLang="nl-NL">
                <a:solidFill>
                  <a:schemeClr val="bg1"/>
                </a:solidFill>
                <a:latin typeface="Verdana" pitchFamily="34" charset="0"/>
                <a:ea typeface="Times New Roman" pitchFamily="18" charset="0"/>
                <a:cs typeface="Arial" pitchFamily="34" charset="0"/>
                <a:sym typeface="Symbol" pitchFamily="18" charset="2"/>
              </a:rPr>
              <a:t>pupil vergroot</a:t>
            </a:r>
            <a:r>
              <a:rPr lang="nl-BE" altLang="nl-NL" b="0">
                <a:solidFill>
                  <a:schemeClr val="bg1"/>
                </a:solidFill>
                <a:latin typeface="Verdana" pitchFamily="34" charset="0"/>
                <a:ea typeface="Times New Roman" pitchFamily="18" charset="0"/>
                <a:cs typeface="Arial" pitchFamily="34" charset="0"/>
                <a:sym typeface="Symbol" pitchFamily="18" charset="2"/>
              </a:rPr>
              <a:t>.</a:t>
            </a:r>
          </a:p>
        </p:txBody>
      </p:sp>
    </p:spTree>
    <p:extLst>
      <p:ext uri="{BB962C8B-B14F-4D97-AF65-F5344CB8AC3E}">
        <p14:creationId xmlns:p14="http://schemas.microsoft.com/office/powerpoint/2010/main" val="1831462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nl-BE" altLang="nl-NL"/>
          </a:p>
        </p:txBody>
      </p:sp>
      <p:pic>
        <p:nvPicPr>
          <p:cNvPr id="22531" name="Picture 8"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38" y="-471488"/>
            <a:ext cx="10404476" cy="780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AutoShape 9"/>
          <p:cNvSpPr>
            <a:spLocks/>
          </p:cNvSpPr>
          <p:nvPr/>
        </p:nvSpPr>
        <p:spPr bwMode="auto">
          <a:xfrm>
            <a:off x="6840538" y="442913"/>
            <a:ext cx="1725612" cy="403225"/>
          </a:xfrm>
          <a:prstGeom prst="borderCallout1">
            <a:avLst>
              <a:gd name="adj1" fmla="val 28347"/>
              <a:gd name="adj2" fmla="val -4417"/>
              <a:gd name="adj3" fmla="val 588977"/>
              <a:gd name="adj4" fmla="val -135972"/>
            </a:avLst>
          </a:prstGeom>
          <a:solidFill>
            <a:srgbClr val="339966"/>
          </a:solidFill>
          <a:ln w="12700" algn="ctr">
            <a:solidFill>
              <a:srgbClr val="339966"/>
            </a:solidFill>
            <a:miter lim="800000"/>
            <a:headEnd/>
            <a:tailEnd type="oval" w="med" len="med"/>
          </a:ln>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nl-BE" altLang="nl-NL" b="0">
                <a:solidFill>
                  <a:schemeClr val="bg1"/>
                </a:solidFill>
                <a:latin typeface="Verdana" pitchFamily="34" charset="0"/>
              </a:rPr>
              <a:t>Iris</a:t>
            </a:r>
          </a:p>
        </p:txBody>
      </p:sp>
      <p:sp>
        <p:nvSpPr>
          <p:cNvPr id="22534" name="AutoShape 10"/>
          <p:cNvSpPr>
            <a:spLocks/>
          </p:cNvSpPr>
          <p:nvPr/>
        </p:nvSpPr>
        <p:spPr bwMode="auto">
          <a:xfrm>
            <a:off x="6846888" y="1617663"/>
            <a:ext cx="1725612" cy="403225"/>
          </a:xfrm>
          <a:prstGeom prst="borderCallout1">
            <a:avLst>
              <a:gd name="adj1" fmla="val 28347"/>
              <a:gd name="adj2" fmla="val -4417"/>
              <a:gd name="adj3" fmla="val 506301"/>
              <a:gd name="adj4" fmla="val -152069"/>
            </a:avLst>
          </a:prstGeom>
          <a:solidFill>
            <a:srgbClr val="339966"/>
          </a:solidFill>
          <a:ln w="12700" algn="ctr">
            <a:solidFill>
              <a:srgbClr val="339966"/>
            </a:solidFill>
            <a:miter lim="800000"/>
            <a:headEnd/>
            <a:tailEnd type="oval" w="med" len="med"/>
          </a:ln>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nl-BE" altLang="nl-NL" b="0">
                <a:solidFill>
                  <a:schemeClr val="bg1"/>
                </a:solidFill>
                <a:latin typeface="Verdana" pitchFamily="34" charset="0"/>
              </a:rPr>
              <a:t>Pupil</a:t>
            </a:r>
          </a:p>
        </p:txBody>
      </p:sp>
      <p:sp>
        <p:nvSpPr>
          <p:cNvPr id="22535" name="Text Box 11"/>
          <p:cNvSpPr txBox="1">
            <a:spLocks noChangeArrowheads="1"/>
          </p:cNvSpPr>
          <p:nvPr/>
        </p:nvSpPr>
        <p:spPr bwMode="auto">
          <a:xfrm>
            <a:off x="0" y="5805488"/>
            <a:ext cx="10404475" cy="915987"/>
          </a:xfrm>
          <a:prstGeom prst="rect">
            <a:avLst/>
          </a:prstGeom>
          <a:solidFill>
            <a:srgbClr val="4B70F7"/>
          </a:solidFill>
          <a:ln>
            <a:noFill/>
          </a:ln>
          <a:extLst>
            <a:ext uri="{91240B29-F687-4F45-9708-019B960494DF}">
              <a14:hiddenLine xmlns:a14="http://schemas.microsoft.com/office/drawing/2010/main" w="38100" cap="rnd">
                <a:solidFill>
                  <a:srgbClr val="000000"/>
                </a:solidFill>
                <a:prstDash val="sysDot"/>
                <a:miter lim="800000"/>
                <a:headEnd/>
                <a:tailEnd/>
              </a14:hiddenLine>
            </a:ext>
          </a:extLst>
        </p:spPr>
        <p:txBody>
          <a:bodyPr>
            <a:spAutoFit/>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nl-BE" altLang="nl-NL">
                <a:solidFill>
                  <a:schemeClr val="bg1"/>
                </a:solidFill>
                <a:latin typeface="Verdana" pitchFamily="34" charset="0"/>
                <a:ea typeface="Times New Roman" pitchFamily="18" charset="0"/>
                <a:cs typeface="Arial" pitchFamily="34" charset="0"/>
              </a:rPr>
              <a:t>Hoeveelheid pigment in de iris bepaalt de kleur van de ogen</a:t>
            </a:r>
            <a:r>
              <a:rPr lang="nl-BE" altLang="nl-NL" b="0">
                <a:solidFill>
                  <a:schemeClr val="bg1"/>
                </a:solidFill>
                <a:latin typeface="Verdana" pitchFamily="34" charset="0"/>
                <a:ea typeface="Times New Roman" pitchFamily="18" charset="0"/>
                <a:cs typeface="Arial" pitchFamily="34" charset="0"/>
              </a:rPr>
              <a:t>.</a:t>
            </a:r>
          </a:p>
          <a:p>
            <a:pPr eaLnBrk="1" hangingPunct="1">
              <a:buFontTx/>
              <a:buChar char="•"/>
            </a:pPr>
            <a:r>
              <a:rPr lang="nl-BE" altLang="nl-NL" b="0">
                <a:solidFill>
                  <a:schemeClr val="bg1"/>
                </a:solidFill>
                <a:latin typeface="Verdana" pitchFamily="34" charset="0"/>
                <a:ea typeface="Times New Roman" pitchFamily="18" charset="0"/>
                <a:cs typeface="Arial" pitchFamily="34" charset="0"/>
              </a:rPr>
              <a:t>Veel pigment </a:t>
            </a:r>
            <a:r>
              <a:rPr lang="nl-BE" altLang="nl-NL" b="0">
                <a:solidFill>
                  <a:schemeClr val="bg1"/>
                </a:solidFill>
                <a:latin typeface="Verdana" pitchFamily="34" charset="0"/>
                <a:ea typeface="Times New Roman" pitchFamily="18" charset="0"/>
                <a:cs typeface="Arial" pitchFamily="34" charset="0"/>
                <a:sym typeface="Symbol" pitchFamily="18" charset="2"/>
              </a:rPr>
              <a:t> bruine ogen</a:t>
            </a:r>
          </a:p>
          <a:p>
            <a:pPr eaLnBrk="1" hangingPunct="1">
              <a:buFontTx/>
              <a:buChar char="•"/>
            </a:pPr>
            <a:r>
              <a:rPr lang="nl-BE" altLang="nl-NL" b="0">
                <a:solidFill>
                  <a:schemeClr val="bg1"/>
                </a:solidFill>
                <a:latin typeface="Verdana" pitchFamily="34" charset="0"/>
                <a:ea typeface="Times New Roman" pitchFamily="18" charset="0"/>
                <a:cs typeface="Arial" pitchFamily="34" charset="0"/>
                <a:sym typeface="Symbol" pitchFamily="18" charset="2"/>
              </a:rPr>
              <a:t>Weinig pigment  blauwe ogen</a:t>
            </a:r>
          </a:p>
        </p:txBody>
      </p:sp>
    </p:spTree>
    <p:extLst>
      <p:ext uri="{BB962C8B-B14F-4D97-AF65-F5344CB8AC3E}">
        <p14:creationId xmlns:p14="http://schemas.microsoft.com/office/powerpoint/2010/main" val="50730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nl-BE" altLang="nl-NL"/>
          </a:p>
        </p:txBody>
      </p:sp>
      <p:pic>
        <p:nvPicPr>
          <p:cNvPr id="24579" name="Picture 7"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765175"/>
            <a:ext cx="43561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5175"/>
            <a:ext cx="43561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8"/>
          <p:cNvSpPr txBox="1">
            <a:spLocks noChangeArrowheads="1"/>
          </p:cNvSpPr>
          <p:nvPr/>
        </p:nvSpPr>
        <p:spPr bwMode="auto">
          <a:xfrm>
            <a:off x="250825" y="3573463"/>
            <a:ext cx="2909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nl-BE" altLang="nl-NL" sz="1400" b="0" i="1">
                <a:latin typeface="Verdana" pitchFamily="34" charset="0"/>
              </a:rPr>
              <a:t>Vernauwde pupil bij sterk licht</a:t>
            </a:r>
            <a:endParaRPr lang="nl-NL" altLang="nl-NL" sz="1400" b="0" i="1">
              <a:latin typeface="Verdana" pitchFamily="34" charset="0"/>
            </a:endParaRPr>
          </a:p>
        </p:txBody>
      </p:sp>
      <p:sp>
        <p:nvSpPr>
          <p:cNvPr id="24583" name="Text Box 9"/>
          <p:cNvSpPr txBox="1">
            <a:spLocks noChangeArrowheads="1"/>
          </p:cNvSpPr>
          <p:nvPr/>
        </p:nvSpPr>
        <p:spPr bwMode="auto">
          <a:xfrm>
            <a:off x="5076825" y="3573463"/>
            <a:ext cx="2687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nl-BE" altLang="nl-NL" sz="1400" b="0" i="1">
                <a:latin typeface="Verdana" pitchFamily="34" charset="0"/>
              </a:rPr>
              <a:t>Vergrote pupil bij zwak licht</a:t>
            </a:r>
            <a:endParaRPr lang="nl-NL" altLang="nl-NL" sz="1400" b="0" i="1">
              <a:latin typeface="Verdana" pitchFamily="34" charset="0"/>
            </a:endParaRPr>
          </a:p>
        </p:txBody>
      </p:sp>
      <p:sp>
        <p:nvSpPr>
          <p:cNvPr id="24584" name="Text Box 10"/>
          <p:cNvSpPr txBox="1">
            <a:spLocks noChangeArrowheads="1"/>
          </p:cNvSpPr>
          <p:nvPr/>
        </p:nvSpPr>
        <p:spPr bwMode="auto">
          <a:xfrm>
            <a:off x="323850" y="5157788"/>
            <a:ext cx="8424863" cy="641350"/>
          </a:xfrm>
          <a:prstGeom prst="rect">
            <a:avLst/>
          </a:prstGeom>
          <a:solidFill>
            <a:srgbClr val="4B70F7"/>
          </a:solidFill>
          <a:ln>
            <a:noFill/>
          </a:ln>
          <a:extLst>
            <a:ext uri="{91240B29-F687-4F45-9708-019B960494DF}">
              <a14:hiddenLine xmlns:a14="http://schemas.microsoft.com/office/drawing/2010/main" w="38100" cap="rnd">
                <a:solidFill>
                  <a:srgbClr val="000000"/>
                </a:solidFill>
                <a:prstDash val="sysDot"/>
                <a:miter lim="800000"/>
                <a:headEnd/>
                <a:tailEnd/>
              </a14:hiddenLine>
            </a:ext>
          </a:extLst>
        </p:spPr>
        <p:txBody>
          <a:bodyPr>
            <a:spAutoFit/>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nl-BE" altLang="nl-NL" b="0">
                <a:solidFill>
                  <a:schemeClr val="bg1"/>
                </a:solidFill>
                <a:latin typeface="Verdana" pitchFamily="34" charset="0"/>
                <a:ea typeface="Times New Roman" pitchFamily="18" charset="0"/>
                <a:cs typeface="Arial" pitchFamily="34" charset="0"/>
              </a:rPr>
              <a:t>De spierwerking (iriskringspier en irisstraalspieren) is een reactie op lichtintensiteit:</a:t>
            </a:r>
            <a:r>
              <a:rPr lang="nl-BE" altLang="nl-NL">
                <a:solidFill>
                  <a:schemeClr val="bg1"/>
                </a:solidFill>
                <a:latin typeface="Verdana" pitchFamily="34" charset="0"/>
                <a:ea typeface="Times New Roman" pitchFamily="18" charset="0"/>
                <a:cs typeface="Arial" pitchFamily="34" charset="0"/>
              </a:rPr>
              <a:t> pupilreflex.</a:t>
            </a:r>
            <a:endParaRPr lang="nl-BE" altLang="nl-NL" b="0">
              <a:solidFill>
                <a:schemeClr val="bg1"/>
              </a:solidFill>
              <a:latin typeface="Verdana" pitchFamily="34" charset="0"/>
              <a:ea typeface="Times New Roman" pitchFamily="18" charset="0"/>
              <a:cs typeface="Arial" pitchFamily="34" charset="0"/>
              <a:sym typeface="Symbol" pitchFamily="18" charset="2"/>
            </a:endParaRPr>
          </a:p>
        </p:txBody>
      </p:sp>
      <p:sp>
        <p:nvSpPr>
          <p:cNvPr id="24585" name="Text Box 11"/>
          <p:cNvSpPr txBox="1">
            <a:spLocks noChangeArrowheads="1"/>
          </p:cNvSpPr>
          <p:nvPr/>
        </p:nvSpPr>
        <p:spPr bwMode="auto">
          <a:xfrm>
            <a:off x="323850" y="5956300"/>
            <a:ext cx="8424863" cy="366713"/>
          </a:xfrm>
          <a:prstGeom prst="rect">
            <a:avLst/>
          </a:prstGeom>
          <a:solidFill>
            <a:srgbClr val="4B70F7"/>
          </a:solidFill>
          <a:ln>
            <a:noFill/>
          </a:ln>
          <a:extLst>
            <a:ext uri="{91240B29-F687-4F45-9708-019B960494DF}">
              <a14:hiddenLine xmlns:a14="http://schemas.microsoft.com/office/drawing/2010/main" w="38100" cap="rnd">
                <a:solidFill>
                  <a:srgbClr val="000000"/>
                </a:solidFill>
                <a:prstDash val="sysDot"/>
                <a:miter lim="800000"/>
                <a:headEnd/>
                <a:tailEnd/>
              </a14:hiddenLine>
            </a:ext>
          </a:extLst>
        </p:spPr>
        <p:txBody>
          <a:bodyPr>
            <a:spAutoFit/>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nl-BE" altLang="nl-NL" b="0">
                <a:solidFill>
                  <a:schemeClr val="bg1"/>
                </a:solidFill>
                <a:latin typeface="Verdana" pitchFamily="34" charset="0"/>
                <a:ea typeface="Times New Roman" pitchFamily="18" charset="0"/>
                <a:cs typeface="Arial" pitchFamily="34" charset="0"/>
              </a:rPr>
              <a:t>Bij een </a:t>
            </a:r>
            <a:r>
              <a:rPr lang="nl-BE" altLang="nl-NL">
                <a:solidFill>
                  <a:schemeClr val="bg1"/>
                </a:solidFill>
                <a:latin typeface="Verdana" pitchFamily="34" charset="0"/>
                <a:ea typeface="Times New Roman" pitchFamily="18" charset="0"/>
                <a:cs typeface="Arial" pitchFamily="34" charset="0"/>
              </a:rPr>
              <a:t>vernauwde pupil</a:t>
            </a:r>
            <a:r>
              <a:rPr lang="nl-BE" altLang="nl-NL" b="0">
                <a:solidFill>
                  <a:schemeClr val="bg1"/>
                </a:solidFill>
                <a:latin typeface="Verdana" pitchFamily="34" charset="0"/>
                <a:ea typeface="Times New Roman" pitchFamily="18" charset="0"/>
                <a:cs typeface="Arial" pitchFamily="34" charset="0"/>
              </a:rPr>
              <a:t> zie je </a:t>
            </a:r>
            <a:r>
              <a:rPr lang="nl-BE" altLang="nl-NL">
                <a:solidFill>
                  <a:schemeClr val="bg1"/>
                </a:solidFill>
                <a:latin typeface="Verdana" pitchFamily="34" charset="0"/>
                <a:ea typeface="Times New Roman" pitchFamily="18" charset="0"/>
                <a:cs typeface="Arial" pitchFamily="34" charset="0"/>
              </a:rPr>
              <a:t>veel scherper</a:t>
            </a:r>
            <a:r>
              <a:rPr lang="nl-BE" altLang="nl-NL" b="0">
                <a:solidFill>
                  <a:schemeClr val="bg1"/>
                </a:solidFill>
                <a:latin typeface="Verdana" pitchFamily="34" charset="0"/>
                <a:ea typeface="Times New Roman" pitchFamily="18" charset="0"/>
                <a:cs typeface="Arial" pitchFamily="34" charset="0"/>
              </a:rPr>
              <a:t> bij </a:t>
            </a:r>
            <a:r>
              <a:rPr lang="nl-BE" altLang="nl-NL">
                <a:solidFill>
                  <a:schemeClr val="bg1"/>
                </a:solidFill>
                <a:latin typeface="Verdana" pitchFamily="34" charset="0"/>
                <a:ea typeface="Times New Roman" pitchFamily="18" charset="0"/>
                <a:cs typeface="Arial" pitchFamily="34" charset="0"/>
              </a:rPr>
              <a:t>sterke lichtinval</a:t>
            </a:r>
            <a:r>
              <a:rPr lang="nl-BE" altLang="nl-NL" b="0">
                <a:solidFill>
                  <a:schemeClr val="bg1"/>
                </a:solidFill>
                <a:latin typeface="Verdana" pitchFamily="34" charset="0"/>
                <a:ea typeface="Times New Roman" pitchFamily="18" charset="0"/>
                <a:cs typeface="Arial" pitchFamily="34" charset="0"/>
              </a:rPr>
              <a:t>.</a:t>
            </a:r>
            <a:endParaRPr lang="nl-BE" altLang="nl-NL" b="0">
              <a:solidFill>
                <a:schemeClr val="bg1"/>
              </a:solidFill>
              <a:latin typeface="Verdana" pitchFamily="34" charset="0"/>
              <a:ea typeface="Times New Roman" pitchFamily="18" charset="0"/>
              <a:cs typeface="Arial" pitchFamily="34" charset="0"/>
              <a:sym typeface="Symbol" pitchFamily="18" charset="2"/>
            </a:endParaRPr>
          </a:p>
        </p:txBody>
      </p:sp>
      <p:sp>
        <p:nvSpPr>
          <p:cNvPr id="24586" name="AutoShape 12"/>
          <p:cNvSpPr>
            <a:spLocks/>
          </p:cNvSpPr>
          <p:nvPr/>
        </p:nvSpPr>
        <p:spPr bwMode="auto">
          <a:xfrm>
            <a:off x="3673475" y="1027113"/>
            <a:ext cx="1725613" cy="403225"/>
          </a:xfrm>
          <a:prstGeom prst="borderCallout1">
            <a:avLst>
              <a:gd name="adj1" fmla="val 28347"/>
              <a:gd name="adj2" fmla="val -4417"/>
              <a:gd name="adj3" fmla="val 387796"/>
              <a:gd name="adj4" fmla="val -108370"/>
            </a:avLst>
          </a:prstGeom>
          <a:solidFill>
            <a:srgbClr val="339966"/>
          </a:solidFill>
          <a:ln w="12700" algn="ctr">
            <a:solidFill>
              <a:srgbClr val="339966"/>
            </a:solidFill>
            <a:miter lim="800000"/>
            <a:headEnd/>
            <a:tailEnd type="oval" w="med" len="med"/>
          </a:ln>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nl-BE" altLang="nl-NL" b="0">
                <a:solidFill>
                  <a:schemeClr val="bg1"/>
                </a:solidFill>
                <a:latin typeface="Verdana" pitchFamily="34" charset="0"/>
              </a:rPr>
              <a:t>Pupil</a:t>
            </a:r>
          </a:p>
        </p:txBody>
      </p:sp>
      <p:sp>
        <p:nvSpPr>
          <p:cNvPr id="24587" name="Line 13"/>
          <p:cNvSpPr>
            <a:spLocks noChangeShapeType="1"/>
          </p:cNvSpPr>
          <p:nvPr/>
        </p:nvSpPr>
        <p:spPr bwMode="auto">
          <a:xfrm>
            <a:off x="5508625" y="1125538"/>
            <a:ext cx="1439863" cy="863600"/>
          </a:xfrm>
          <a:prstGeom prst="line">
            <a:avLst/>
          </a:prstGeom>
          <a:noFill/>
          <a:ln w="9525">
            <a:solidFill>
              <a:srgbClr val="339966"/>
            </a:solidFill>
            <a:round/>
            <a:headEnd/>
            <a:tailEnd type="oval" w="med" len="med"/>
          </a:ln>
          <a:extLst>
            <a:ext uri="{909E8E84-426E-40DD-AFC4-6F175D3DCCD1}">
              <a14:hiddenFill xmlns:a14="http://schemas.microsoft.com/office/drawing/2010/main">
                <a:noFill/>
              </a14:hiddenFill>
            </a:ext>
          </a:extLst>
        </p:spPr>
        <p:txBody>
          <a:bodyPr>
            <a:spAutoFit/>
          </a:bodyPr>
          <a:lstStyle/>
          <a:p>
            <a:endParaRPr lang="nl-NL"/>
          </a:p>
        </p:txBody>
      </p:sp>
    </p:spTree>
    <p:extLst>
      <p:ext uri="{BB962C8B-B14F-4D97-AF65-F5344CB8AC3E}">
        <p14:creationId xmlns:p14="http://schemas.microsoft.com/office/powerpoint/2010/main" val="396220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r>
              <a:rPr lang="nl-NL" altLang="nl-NL" smtClean="0"/>
              <a:t>De bouw van het oog</a:t>
            </a:r>
          </a:p>
        </p:txBody>
      </p:sp>
      <p:pic>
        <p:nvPicPr>
          <p:cNvPr id="51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1938" y="4429125"/>
            <a:ext cx="4748212"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1714500"/>
            <a:ext cx="36099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5841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normAutofit/>
          </a:bodyPr>
          <a:lstStyle/>
          <a:p>
            <a:pPr eaLnBrk="1" hangingPunct="1"/>
            <a:r>
              <a:rPr lang="nl-BE" altLang="nl-NL" sz="3600" dirty="0" smtClean="0"/>
              <a:t>Hoe gebeurt accommodatie van de lens?</a:t>
            </a:r>
            <a:endParaRPr lang="nl-NL" altLang="nl-NL" sz="3600" dirty="0" smtClean="0"/>
          </a:p>
        </p:txBody>
      </p:sp>
      <p:sp>
        <p:nvSpPr>
          <p:cNvPr id="17413" name="Text Box 5"/>
          <p:cNvSpPr txBox="1">
            <a:spLocks noChangeArrowheads="1"/>
          </p:cNvSpPr>
          <p:nvPr/>
        </p:nvSpPr>
        <p:spPr bwMode="auto">
          <a:xfrm>
            <a:off x="2339975" y="1484313"/>
            <a:ext cx="6624638" cy="641350"/>
          </a:xfrm>
          <a:prstGeom prst="rect">
            <a:avLst/>
          </a:prstGeom>
          <a:solidFill>
            <a:srgbClr val="4B70F7"/>
          </a:solidFill>
          <a:ln>
            <a:noFill/>
          </a:ln>
          <a:extLst>
            <a:ext uri="{91240B29-F687-4F45-9708-019B960494DF}">
              <a14:hiddenLine xmlns:a14="http://schemas.microsoft.com/office/drawing/2010/main" w="38100" cap="rnd">
                <a:solidFill>
                  <a:srgbClr val="000000"/>
                </a:solidFill>
                <a:prstDash val="sysDot"/>
                <a:miter lim="800000"/>
                <a:headEnd/>
                <a:tailEnd/>
              </a14:hiddenLine>
            </a:ext>
          </a:extLst>
        </p:spPr>
        <p:txBody>
          <a:bodyPr>
            <a:spAutoFit/>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nl-BE" altLang="nl-NL">
                <a:solidFill>
                  <a:schemeClr val="bg1"/>
                </a:solidFill>
                <a:latin typeface="Verdana" pitchFamily="34" charset="0"/>
                <a:ea typeface="Times New Roman" pitchFamily="18" charset="0"/>
                <a:cs typeface="Arial" pitchFamily="34" charset="0"/>
              </a:rPr>
              <a:t>Accommodatie of scherpstelling: </a:t>
            </a:r>
            <a:r>
              <a:rPr lang="nl-BE" altLang="nl-NL" b="0">
                <a:solidFill>
                  <a:schemeClr val="bg1"/>
                </a:solidFill>
                <a:latin typeface="Verdana" pitchFamily="34" charset="0"/>
                <a:ea typeface="Times New Roman" pitchFamily="18" charset="0"/>
                <a:cs typeface="Arial" pitchFamily="34" charset="0"/>
              </a:rPr>
              <a:t>scherpstellen van beelden kortbij of veraf.</a:t>
            </a:r>
            <a:endParaRPr lang="nl-NL" altLang="nl-NL" b="0">
              <a:solidFill>
                <a:schemeClr val="bg1"/>
              </a:solidFill>
              <a:latin typeface="Verdana" pitchFamily="34" charset="0"/>
              <a:ea typeface="Times New Roman" pitchFamily="18" charset="0"/>
              <a:cs typeface="Arial" pitchFamily="34" charset="0"/>
            </a:endParaRPr>
          </a:p>
        </p:txBody>
      </p:sp>
      <p:sp>
        <p:nvSpPr>
          <p:cNvPr id="17414" name="Rectangle 6"/>
          <p:cNvSpPr>
            <a:spLocks noChangeArrowheads="1"/>
          </p:cNvSpPr>
          <p:nvPr/>
        </p:nvSpPr>
        <p:spPr bwMode="auto">
          <a:xfrm>
            <a:off x="2338388" y="2133600"/>
            <a:ext cx="648017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20000"/>
              </a:spcBef>
              <a:buFontTx/>
              <a:buChar char="•"/>
            </a:pPr>
            <a:r>
              <a:rPr lang="nl-BE" altLang="nl-NL" dirty="0">
                <a:latin typeface="Verdana" pitchFamily="34" charset="0"/>
                <a:sym typeface="Symbol" pitchFamily="18" charset="2"/>
                <a:hlinkClick r:id="rId2" action="ppaction://hlinksldjump"/>
              </a:rPr>
              <a:t>Ver kijken</a:t>
            </a:r>
            <a:endParaRPr lang="nl-BE" altLang="nl-NL" dirty="0">
              <a:latin typeface="Verdana" pitchFamily="34" charset="0"/>
              <a:sym typeface="Symbol" pitchFamily="18" charset="2"/>
            </a:endParaRPr>
          </a:p>
          <a:p>
            <a:pPr lvl="1" eaLnBrk="1" hangingPunct="1">
              <a:spcBef>
                <a:spcPct val="20000"/>
              </a:spcBef>
              <a:buFontTx/>
              <a:buChar char="–"/>
            </a:pPr>
            <a:r>
              <a:rPr lang="nl-BE" altLang="nl-NL" b="0" dirty="0">
                <a:latin typeface="Verdana" pitchFamily="34" charset="0"/>
                <a:sym typeface="Symbol" pitchFamily="18" charset="2"/>
              </a:rPr>
              <a:t>Accommodatiespier ontspannen;</a:t>
            </a:r>
          </a:p>
          <a:p>
            <a:pPr lvl="1" eaLnBrk="1" hangingPunct="1">
              <a:spcBef>
                <a:spcPct val="20000"/>
              </a:spcBef>
              <a:buFontTx/>
              <a:buChar char="–"/>
            </a:pPr>
            <a:r>
              <a:rPr lang="nl-BE" altLang="nl-NL" b="0" dirty="0">
                <a:latin typeface="Verdana" pitchFamily="34" charset="0"/>
                <a:sym typeface="Symbol" pitchFamily="18" charset="2"/>
              </a:rPr>
              <a:t>Lensbandjes trekken aan de lens.</a:t>
            </a:r>
          </a:p>
        </p:txBody>
      </p:sp>
      <p:sp>
        <p:nvSpPr>
          <p:cNvPr id="17415" name="AutoShape 7"/>
          <p:cNvSpPr>
            <a:spLocks noChangeArrowheads="1"/>
          </p:cNvSpPr>
          <p:nvPr/>
        </p:nvSpPr>
        <p:spPr bwMode="auto">
          <a:xfrm>
            <a:off x="4500563" y="3213100"/>
            <a:ext cx="792162" cy="431800"/>
          </a:xfrm>
          <a:prstGeom prst="downArrow">
            <a:avLst>
              <a:gd name="adj1" fmla="val 50000"/>
              <a:gd name="adj2" fmla="val 25000"/>
            </a:avLst>
          </a:prstGeom>
          <a:solidFill>
            <a:srgbClr val="4B70F7"/>
          </a:solidFill>
          <a:ln w="9525" algn="ctr">
            <a:solidFill>
              <a:srgbClr val="4B70F7"/>
            </a:solidFill>
            <a:miter lim="800000"/>
            <a:headEnd/>
            <a:tailEnd/>
          </a:ln>
        </p:spPr>
        <p:txBody>
          <a:bodyPr wrap="none" anchor="ct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nl-BE" altLang="nl-NL"/>
          </a:p>
        </p:txBody>
      </p:sp>
      <p:sp>
        <p:nvSpPr>
          <p:cNvPr id="17416" name="Text Box 8"/>
          <p:cNvSpPr txBox="1">
            <a:spLocks noChangeArrowheads="1"/>
          </p:cNvSpPr>
          <p:nvPr/>
        </p:nvSpPr>
        <p:spPr bwMode="auto">
          <a:xfrm>
            <a:off x="4011613" y="3776663"/>
            <a:ext cx="24780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nl-BE" altLang="nl-NL" b="0" dirty="0">
                <a:latin typeface="Verdana" pitchFamily="34" charset="0"/>
              </a:rPr>
              <a:t>Lens wordt </a:t>
            </a:r>
            <a:r>
              <a:rPr lang="nl-BE" altLang="nl-NL" dirty="0" smtClean="0">
                <a:latin typeface="Verdana" pitchFamily="34" charset="0"/>
              </a:rPr>
              <a:t>platter</a:t>
            </a:r>
            <a:endParaRPr lang="nl-NL" altLang="nl-NL" b="0" dirty="0">
              <a:solidFill>
                <a:srgbClr val="4B70F7"/>
              </a:solidFill>
              <a:latin typeface="Verdana" pitchFamily="34" charset="0"/>
            </a:endParaRPr>
          </a:p>
        </p:txBody>
      </p:sp>
      <p:sp>
        <p:nvSpPr>
          <p:cNvPr id="17417" name="Rectangle 9"/>
          <p:cNvSpPr>
            <a:spLocks noChangeArrowheads="1"/>
          </p:cNvSpPr>
          <p:nvPr/>
        </p:nvSpPr>
        <p:spPr bwMode="auto">
          <a:xfrm>
            <a:off x="2339975" y="4149725"/>
            <a:ext cx="5688013"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20000"/>
              </a:spcBef>
              <a:buFontTx/>
              <a:buChar char="•"/>
            </a:pPr>
            <a:r>
              <a:rPr lang="nl-BE" altLang="nl-NL" dirty="0">
                <a:solidFill>
                  <a:srgbClr val="4B70F7"/>
                </a:solidFill>
                <a:latin typeface="Verdana" pitchFamily="34" charset="0"/>
                <a:sym typeface="Symbol" pitchFamily="18" charset="2"/>
                <a:hlinkClick r:id="rId3" action="ppaction://hlinksldjump"/>
              </a:rPr>
              <a:t>Dichtbij kijken</a:t>
            </a:r>
            <a:endParaRPr lang="nl-BE" altLang="nl-NL" dirty="0">
              <a:solidFill>
                <a:srgbClr val="4B70F7"/>
              </a:solidFill>
              <a:latin typeface="Verdana" pitchFamily="34" charset="0"/>
              <a:sym typeface="Symbol" pitchFamily="18" charset="2"/>
            </a:endParaRPr>
          </a:p>
          <a:p>
            <a:pPr lvl="1" eaLnBrk="1" hangingPunct="1">
              <a:spcBef>
                <a:spcPct val="20000"/>
              </a:spcBef>
              <a:buFontTx/>
              <a:buChar char="–"/>
            </a:pPr>
            <a:r>
              <a:rPr lang="nl-BE" altLang="nl-NL" b="0" dirty="0">
                <a:latin typeface="Verdana" pitchFamily="34" charset="0"/>
                <a:sym typeface="Symbol" pitchFamily="18" charset="2"/>
              </a:rPr>
              <a:t>Accommodatiespier samengetrokken;</a:t>
            </a:r>
          </a:p>
          <a:p>
            <a:pPr lvl="1" eaLnBrk="1" hangingPunct="1">
              <a:spcBef>
                <a:spcPct val="20000"/>
              </a:spcBef>
              <a:buFontTx/>
              <a:buChar char="–"/>
            </a:pPr>
            <a:r>
              <a:rPr lang="nl-BE" altLang="nl-NL" b="0" dirty="0">
                <a:latin typeface="Verdana" pitchFamily="34" charset="0"/>
                <a:sym typeface="Symbol" pitchFamily="18" charset="2"/>
              </a:rPr>
              <a:t>Lensbandjes trekken niet aan de lens;</a:t>
            </a:r>
          </a:p>
          <a:p>
            <a:pPr lvl="1" eaLnBrk="1" hangingPunct="1">
              <a:spcBef>
                <a:spcPct val="20000"/>
              </a:spcBef>
              <a:buFontTx/>
              <a:buChar char="–"/>
            </a:pPr>
            <a:r>
              <a:rPr lang="nl-BE" altLang="nl-NL" dirty="0">
                <a:latin typeface="Verdana" pitchFamily="34" charset="0"/>
                <a:sym typeface="Symbol" pitchFamily="18" charset="2"/>
              </a:rPr>
              <a:t>Nabijheidspunt</a:t>
            </a:r>
            <a:r>
              <a:rPr lang="nl-BE" altLang="nl-NL" b="0" dirty="0">
                <a:latin typeface="Verdana" pitchFamily="34" charset="0"/>
                <a:sym typeface="Symbol" pitchFamily="18" charset="2"/>
              </a:rPr>
              <a:t>: maximale kromming lens.</a:t>
            </a:r>
          </a:p>
        </p:txBody>
      </p:sp>
      <p:sp>
        <p:nvSpPr>
          <p:cNvPr id="17418" name="AutoShape 10"/>
          <p:cNvSpPr>
            <a:spLocks noChangeArrowheads="1"/>
          </p:cNvSpPr>
          <p:nvPr/>
        </p:nvSpPr>
        <p:spPr bwMode="auto">
          <a:xfrm>
            <a:off x="4502150" y="5738813"/>
            <a:ext cx="792163" cy="431800"/>
          </a:xfrm>
          <a:prstGeom prst="downArrow">
            <a:avLst>
              <a:gd name="adj1" fmla="val 50000"/>
              <a:gd name="adj2" fmla="val 25000"/>
            </a:avLst>
          </a:prstGeom>
          <a:solidFill>
            <a:srgbClr val="4B70F7"/>
          </a:solidFill>
          <a:ln w="9525" algn="ctr">
            <a:solidFill>
              <a:srgbClr val="4B70F7"/>
            </a:solidFill>
            <a:miter lim="800000"/>
            <a:headEnd/>
            <a:tailEnd/>
          </a:ln>
        </p:spPr>
        <p:txBody>
          <a:bodyPr wrap="none" anchor="ct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nl-BE" altLang="nl-NL"/>
          </a:p>
        </p:txBody>
      </p:sp>
      <p:sp>
        <p:nvSpPr>
          <p:cNvPr id="17419" name="Text Box 11"/>
          <p:cNvSpPr txBox="1">
            <a:spLocks noChangeArrowheads="1"/>
          </p:cNvSpPr>
          <p:nvPr/>
        </p:nvSpPr>
        <p:spPr bwMode="auto">
          <a:xfrm>
            <a:off x="4013200" y="6302375"/>
            <a:ext cx="2351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nl-BE" altLang="nl-NL" b="0" dirty="0">
                <a:latin typeface="Verdana" pitchFamily="34" charset="0"/>
              </a:rPr>
              <a:t>Lens wordt </a:t>
            </a:r>
            <a:r>
              <a:rPr lang="nl-BE" altLang="nl-NL" dirty="0" smtClean="0">
                <a:latin typeface="Verdana" pitchFamily="34" charset="0"/>
              </a:rPr>
              <a:t>boller</a:t>
            </a:r>
            <a:endParaRPr lang="nl-NL" altLang="nl-NL" dirty="0">
              <a:solidFill>
                <a:srgbClr val="4B70F7"/>
              </a:solidFill>
              <a:latin typeface="Verdana" pitchFamily="34" charset="0"/>
            </a:endParaRPr>
          </a:p>
        </p:txBody>
      </p:sp>
      <p:grpSp>
        <p:nvGrpSpPr>
          <p:cNvPr id="2" name="Group 18"/>
          <p:cNvGrpSpPr>
            <a:grpSpLocks/>
          </p:cNvGrpSpPr>
          <p:nvPr/>
        </p:nvGrpSpPr>
        <p:grpSpPr bwMode="auto">
          <a:xfrm>
            <a:off x="7451725" y="2205038"/>
            <a:ext cx="1419225" cy="1944687"/>
            <a:chOff x="4694" y="1389"/>
            <a:chExt cx="894" cy="1225"/>
          </a:xfrm>
        </p:grpSpPr>
        <p:pic>
          <p:nvPicPr>
            <p:cNvPr id="14360" name="Picture 12" descr="BG3_LB118_ZT">
              <a:hlinkClick r:id="rId2"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7" y="1389"/>
              <a:ext cx="531" cy="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1" name="Text Box 14"/>
            <p:cNvSpPr txBox="1">
              <a:spLocks noChangeArrowheads="1"/>
            </p:cNvSpPr>
            <p:nvPr/>
          </p:nvSpPr>
          <p:spPr bwMode="auto">
            <a:xfrm>
              <a:off x="4694" y="2422"/>
              <a:ext cx="7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nl-BE" altLang="nl-NL" sz="1400" b="0" i="1">
                  <a:latin typeface="Verdana" pitchFamily="34" charset="0"/>
                </a:rPr>
                <a:t>Platte lens</a:t>
              </a:r>
              <a:endParaRPr lang="nl-NL" altLang="nl-NL" sz="1400" b="0" i="1">
                <a:latin typeface="Verdana" pitchFamily="34" charset="0"/>
              </a:endParaRPr>
            </a:p>
          </p:txBody>
        </p:sp>
      </p:grpSp>
      <p:grpSp>
        <p:nvGrpSpPr>
          <p:cNvPr id="3" name="Group 17"/>
          <p:cNvGrpSpPr>
            <a:grpSpLocks/>
          </p:cNvGrpSpPr>
          <p:nvPr/>
        </p:nvGrpSpPr>
        <p:grpSpPr bwMode="auto">
          <a:xfrm>
            <a:off x="7451725" y="4221163"/>
            <a:ext cx="1347788" cy="2087562"/>
            <a:chOff x="4694" y="2659"/>
            <a:chExt cx="849" cy="1315"/>
          </a:xfrm>
        </p:grpSpPr>
        <p:pic>
          <p:nvPicPr>
            <p:cNvPr id="14358" name="Picture 13" descr="BG3_LB118_ZT">
              <a:hlinkClick r:id="rId3"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0" y="2659"/>
              <a:ext cx="513" cy="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9" name="Text Box 16"/>
            <p:cNvSpPr txBox="1">
              <a:spLocks noChangeArrowheads="1"/>
            </p:cNvSpPr>
            <p:nvPr/>
          </p:nvSpPr>
          <p:spPr bwMode="auto">
            <a:xfrm>
              <a:off x="4694" y="3782"/>
              <a:ext cx="6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nl-BE" altLang="nl-NL" sz="1400" b="0" i="1">
                  <a:latin typeface="Verdana" pitchFamily="34" charset="0"/>
                </a:rPr>
                <a:t>Bolle lens</a:t>
              </a:r>
              <a:endParaRPr lang="nl-NL" altLang="nl-NL" sz="1400" b="0" i="1">
                <a:latin typeface="Verdana" pitchFamily="34" charset="0"/>
              </a:endParaRPr>
            </a:p>
          </p:txBody>
        </p:sp>
      </p:grpSp>
      <p:sp>
        <p:nvSpPr>
          <p:cNvPr id="14348" name="Text Box 19">
            <a:hlinkClick r:id="rId6" action="ppaction://hlinksldjump"/>
          </p:cNvPr>
          <p:cNvSpPr txBox="1">
            <a:spLocks noChangeArrowheads="1"/>
          </p:cNvSpPr>
          <p:nvPr/>
        </p:nvSpPr>
        <p:spPr bwMode="auto">
          <a:xfrm>
            <a:off x="179388" y="1757363"/>
            <a:ext cx="1871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nl-BE" altLang="nl-NL" sz="1400" b="0" dirty="0">
                <a:solidFill>
                  <a:schemeClr val="bg1"/>
                </a:solidFill>
              </a:rPr>
              <a:t>Regeling lichttoevoer</a:t>
            </a:r>
            <a:endParaRPr lang="nl-NL" altLang="nl-NL" sz="1400" b="0" dirty="0">
              <a:solidFill>
                <a:schemeClr val="bg1"/>
              </a:solidFill>
            </a:endParaRPr>
          </a:p>
        </p:txBody>
      </p:sp>
      <p:sp>
        <p:nvSpPr>
          <p:cNvPr id="14349" name="Text Box 20">
            <a:hlinkClick r:id="rId7" action="ppaction://hlinksldjump"/>
          </p:cNvPr>
          <p:cNvSpPr txBox="1">
            <a:spLocks noChangeArrowheads="1"/>
          </p:cNvSpPr>
          <p:nvPr/>
        </p:nvSpPr>
        <p:spPr bwMode="auto">
          <a:xfrm>
            <a:off x="179388" y="2133600"/>
            <a:ext cx="201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nl-BE" altLang="nl-NL" sz="1400" b="0">
                <a:solidFill>
                  <a:schemeClr val="bg1"/>
                </a:solidFill>
              </a:rPr>
              <a:t>Beeldvorming oog</a:t>
            </a:r>
            <a:endParaRPr lang="nl-NL" altLang="nl-NL" sz="1400" b="0">
              <a:solidFill>
                <a:schemeClr val="bg1"/>
              </a:solidFill>
            </a:endParaRPr>
          </a:p>
        </p:txBody>
      </p:sp>
      <p:sp>
        <p:nvSpPr>
          <p:cNvPr id="14350" name="Text Box 21">
            <a:hlinkClick r:id="rId8" action="ppaction://hlinksldjump"/>
          </p:cNvPr>
          <p:cNvSpPr txBox="1">
            <a:spLocks noChangeArrowheads="1"/>
          </p:cNvSpPr>
          <p:nvPr/>
        </p:nvSpPr>
        <p:spPr bwMode="auto">
          <a:xfrm>
            <a:off x="179388" y="2492375"/>
            <a:ext cx="201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nl-BE" altLang="nl-NL" sz="1400">
                <a:solidFill>
                  <a:schemeClr val="bg1"/>
                </a:solidFill>
              </a:rPr>
              <a:t>Accommodatie lens</a:t>
            </a:r>
            <a:endParaRPr lang="nl-NL" altLang="nl-NL" sz="1400">
              <a:solidFill>
                <a:schemeClr val="bg1"/>
              </a:solidFill>
            </a:endParaRPr>
          </a:p>
        </p:txBody>
      </p:sp>
      <p:sp>
        <p:nvSpPr>
          <p:cNvPr id="14351" name="Text Box 22">
            <a:hlinkClick r:id="rId9" action="ppaction://hlinksldjump"/>
          </p:cNvPr>
          <p:cNvSpPr txBox="1">
            <a:spLocks noChangeArrowheads="1"/>
          </p:cNvSpPr>
          <p:nvPr/>
        </p:nvSpPr>
        <p:spPr bwMode="auto">
          <a:xfrm>
            <a:off x="179388" y="2852738"/>
            <a:ext cx="20161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nl-BE" altLang="nl-NL" sz="1400" b="0" dirty="0">
                <a:solidFill>
                  <a:schemeClr val="bg1"/>
                </a:solidFill>
              </a:rPr>
              <a:t>Afwijkingen accommodatie</a:t>
            </a:r>
            <a:endParaRPr lang="nl-NL" altLang="nl-NL" sz="1400" b="0" dirty="0">
              <a:solidFill>
                <a:schemeClr val="bg1"/>
              </a:solidFill>
            </a:endParaRPr>
          </a:p>
        </p:txBody>
      </p:sp>
      <p:sp>
        <p:nvSpPr>
          <p:cNvPr id="14352" name="Text Box 23">
            <a:hlinkClick r:id="rId10" action="ppaction://hlinksldjump"/>
          </p:cNvPr>
          <p:cNvSpPr txBox="1">
            <a:spLocks noChangeArrowheads="1"/>
          </p:cNvSpPr>
          <p:nvPr/>
        </p:nvSpPr>
        <p:spPr bwMode="auto">
          <a:xfrm>
            <a:off x="179388" y="3429000"/>
            <a:ext cx="201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nl-BE" altLang="nl-NL" sz="1400" b="0">
                <a:solidFill>
                  <a:schemeClr val="bg1"/>
                </a:solidFill>
              </a:rPr>
              <a:t>Oplossingen </a:t>
            </a:r>
            <a:endParaRPr lang="nl-NL" altLang="nl-NL" sz="1400" b="0">
              <a:solidFill>
                <a:schemeClr val="bg1"/>
              </a:solidFill>
            </a:endParaRPr>
          </a:p>
        </p:txBody>
      </p:sp>
      <p:sp>
        <p:nvSpPr>
          <p:cNvPr id="14353" name="Text Box 24">
            <a:hlinkClick r:id="rId11" action="ppaction://hlinksldjump"/>
          </p:cNvPr>
          <p:cNvSpPr txBox="1">
            <a:spLocks noChangeArrowheads="1"/>
          </p:cNvSpPr>
          <p:nvPr/>
        </p:nvSpPr>
        <p:spPr bwMode="auto">
          <a:xfrm>
            <a:off x="179388" y="3789363"/>
            <a:ext cx="201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nl-BE" altLang="nl-NL" sz="1400" b="0">
                <a:solidFill>
                  <a:schemeClr val="bg1"/>
                </a:solidFill>
              </a:rPr>
              <a:t>Bouw netvlies</a:t>
            </a:r>
            <a:endParaRPr lang="nl-NL" altLang="nl-NL" sz="1400" b="0">
              <a:solidFill>
                <a:schemeClr val="bg1"/>
              </a:solidFill>
            </a:endParaRPr>
          </a:p>
        </p:txBody>
      </p:sp>
      <p:sp>
        <p:nvSpPr>
          <p:cNvPr id="14354" name="Text Box 25">
            <a:hlinkClick r:id="rId12" action="ppaction://hlinksldjump"/>
          </p:cNvPr>
          <p:cNvSpPr txBox="1">
            <a:spLocks noChangeArrowheads="1"/>
          </p:cNvSpPr>
          <p:nvPr/>
        </p:nvSpPr>
        <p:spPr bwMode="auto">
          <a:xfrm>
            <a:off x="179388" y="4149725"/>
            <a:ext cx="201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nl-BE" altLang="nl-NL" sz="1400" b="0">
                <a:solidFill>
                  <a:schemeClr val="bg1"/>
                </a:solidFill>
              </a:rPr>
              <a:t>Functie pigmentlaag</a:t>
            </a:r>
            <a:endParaRPr lang="nl-NL" altLang="nl-NL" sz="1400" b="0">
              <a:solidFill>
                <a:schemeClr val="bg1"/>
              </a:solidFill>
            </a:endParaRPr>
          </a:p>
        </p:txBody>
      </p:sp>
      <p:sp>
        <p:nvSpPr>
          <p:cNvPr id="14355" name="Text Box 26">
            <a:hlinkClick r:id="rId13" action="ppaction://hlinksldjump"/>
          </p:cNvPr>
          <p:cNvSpPr txBox="1">
            <a:spLocks noChangeArrowheads="1"/>
          </p:cNvSpPr>
          <p:nvPr/>
        </p:nvSpPr>
        <p:spPr bwMode="auto">
          <a:xfrm>
            <a:off x="179388" y="4508500"/>
            <a:ext cx="201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nl-BE" altLang="nl-NL" sz="1400" b="0">
                <a:solidFill>
                  <a:schemeClr val="bg1"/>
                </a:solidFill>
              </a:rPr>
              <a:t>Functie fotoreceptoren</a:t>
            </a:r>
            <a:endParaRPr lang="nl-NL" altLang="nl-NL" sz="1400" b="0">
              <a:solidFill>
                <a:schemeClr val="bg1"/>
              </a:solidFill>
            </a:endParaRPr>
          </a:p>
        </p:txBody>
      </p:sp>
      <p:sp>
        <p:nvSpPr>
          <p:cNvPr id="14356" name="Text Box 19">
            <a:hlinkClick r:id="rId3" action="ppaction://hlinksldjump"/>
          </p:cNvPr>
          <p:cNvSpPr txBox="1">
            <a:spLocks noChangeArrowheads="1"/>
          </p:cNvSpPr>
          <p:nvPr/>
        </p:nvSpPr>
        <p:spPr bwMode="auto">
          <a:xfrm>
            <a:off x="179388" y="4868863"/>
            <a:ext cx="201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nl-NL" altLang="nl-NL" sz="1400" b="0">
                <a:solidFill>
                  <a:schemeClr val="bg1"/>
                </a:solidFill>
              </a:rPr>
              <a:t>Functie ganglioncellen</a:t>
            </a:r>
          </a:p>
        </p:txBody>
      </p:sp>
      <p:sp>
        <p:nvSpPr>
          <p:cNvPr id="14357" name="Text Box 19">
            <a:hlinkClick r:id="rId12" action="ppaction://hlinksldjump"/>
          </p:cNvPr>
          <p:cNvSpPr txBox="1">
            <a:spLocks noChangeArrowheads="1"/>
          </p:cNvSpPr>
          <p:nvPr/>
        </p:nvSpPr>
        <p:spPr bwMode="auto">
          <a:xfrm>
            <a:off x="179388" y="5229225"/>
            <a:ext cx="201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nl-NL" altLang="nl-NL" sz="1400" b="0">
                <a:solidFill>
                  <a:schemeClr val="bg1"/>
                </a:solidFill>
              </a:rPr>
              <a:t>Stoornis en schade</a:t>
            </a:r>
          </a:p>
        </p:txBody>
      </p:sp>
    </p:spTree>
    <p:extLst>
      <p:ext uri="{BB962C8B-B14F-4D97-AF65-F5344CB8AC3E}">
        <p14:creationId xmlns:p14="http://schemas.microsoft.com/office/powerpoint/2010/main" val="3805728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7413"/>
                                        </p:tgtEl>
                                        <p:attrNameLst>
                                          <p:attrName>style.visibility</p:attrName>
                                        </p:attrNameLst>
                                      </p:cBhvr>
                                      <p:to>
                                        <p:strVal val="visible"/>
                                      </p:to>
                                    </p:set>
                                  </p:childTnLst>
                                </p:cTn>
                              </p:par>
                            </p:childTnLst>
                          </p:cTn>
                        </p:par>
                        <p:par>
                          <p:cTn id="7" fill="hold" nodeType="afterGroup">
                            <p:stCondLst>
                              <p:cond delay="1500"/>
                            </p:stCondLst>
                            <p:childTnLst>
                              <p:par>
                                <p:cTn id="8" presetID="1" presetClass="entr" presetSubtype="0" fill="hold" grpId="0" nodeType="afterEffect">
                                  <p:stCondLst>
                                    <p:cond delay="1000"/>
                                  </p:stCondLst>
                                  <p:childTnLst>
                                    <p:set>
                                      <p:cBhvr>
                                        <p:cTn id="9" dur="1" fill="hold">
                                          <p:stCondLst>
                                            <p:cond delay="0"/>
                                          </p:stCondLst>
                                        </p:cTn>
                                        <p:tgtEl>
                                          <p:spTgt spid="17414">
                                            <p:txEl>
                                              <p:pRg st="0" end="0"/>
                                            </p:txEl>
                                          </p:spTgt>
                                        </p:tgtEl>
                                        <p:attrNameLst>
                                          <p:attrName>style.visibility</p:attrName>
                                        </p:attrNameLst>
                                      </p:cBhvr>
                                      <p:to>
                                        <p:strVal val="visible"/>
                                      </p:to>
                                    </p:set>
                                  </p:childTnLst>
                                </p:cTn>
                              </p:par>
                              <p:par>
                                <p:cTn id="10" presetID="1" presetClass="entr" presetSubtype="0" fill="hold" nodeType="withEffect">
                                  <p:stCondLst>
                                    <p:cond delay="1000"/>
                                  </p:stCondLst>
                                  <p:childTnLst>
                                    <p:set>
                                      <p:cBhvr>
                                        <p:cTn id="11" dur="1" fill="hold">
                                          <p:stCondLst>
                                            <p:cond delay="0"/>
                                          </p:stCondLst>
                                        </p:cTn>
                                        <p:tgtEl>
                                          <p:spTgt spid="2"/>
                                        </p:tgtEl>
                                        <p:attrNameLst>
                                          <p:attrName>style.visibility</p:attrName>
                                        </p:attrNameLst>
                                      </p:cBhvr>
                                      <p:to>
                                        <p:strVal val="visible"/>
                                      </p:to>
                                    </p:set>
                                  </p:childTnLst>
                                </p:cTn>
                              </p:par>
                            </p:childTnLst>
                          </p:cTn>
                        </p:par>
                        <p:par>
                          <p:cTn id="12" fill="hold" nodeType="afterGroup">
                            <p:stCondLst>
                              <p:cond delay="2500"/>
                            </p:stCondLst>
                            <p:childTnLst>
                              <p:par>
                                <p:cTn id="13" presetID="1" presetClass="entr" presetSubtype="0" fill="hold" grpId="0" nodeType="afterEffect">
                                  <p:stCondLst>
                                    <p:cond delay="1000"/>
                                  </p:stCondLst>
                                  <p:childTnLst>
                                    <p:set>
                                      <p:cBhvr>
                                        <p:cTn id="14" dur="1" fill="hold">
                                          <p:stCondLst>
                                            <p:cond delay="0"/>
                                          </p:stCondLst>
                                        </p:cTn>
                                        <p:tgtEl>
                                          <p:spTgt spid="17414">
                                            <p:txEl>
                                              <p:pRg st="1" end="1"/>
                                            </p:txEl>
                                          </p:spTgt>
                                        </p:tgtEl>
                                        <p:attrNameLst>
                                          <p:attrName>style.visibility</p:attrName>
                                        </p:attrNameLst>
                                      </p:cBhvr>
                                      <p:to>
                                        <p:strVal val="visible"/>
                                      </p:to>
                                    </p:set>
                                  </p:childTnLst>
                                </p:cTn>
                              </p:par>
                            </p:childTnLst>
                          </p:cTn>
                        </p:par>
                        <p:par>
                          <p:cTn id="15" fill="hold" nodeType="afterGroup">
                            <p:stCondLst>
                              <p:cond delay="3500"/>
                            </p:stCondLst>
                            <p:childTnLst>
                              <p:par>
                                <p:cTn id="16" presetID="1" presetClass="entr" presetSubtype="0" fill="hold" grpId="0" nodeType="afterEffect">
                                  <p:stCondLst>
                                    <p:cond delay="1000"/>
                                  </p:stCondLst>
                                  <p:childTnLst>
                                    <p:set>
                                      <p:cBhvr>
                                        <p:cTn id="17" dur="1" fill="hold">
                                          <p:stCondLst>
                                            <p:cond delay="0"/>
                                          </p:stCondLst>
                                        </p:cTn>
                                        <p:tgtEl>
                                          <p:spTgt spid="17414">
                                            <p:txEl>
                                              <p:pRg st="2" end="2"/>
                                            </p:txEl>
                                          </p:spTgt>
                                        </p:tgtEl>
                                        <p:attrNameLst>
                                          <p:attrName>style.visibility</p:attrName>
                                        </p:attrNameLst>
                                      </p:cBhvr>
                                      <p:to>
                                        <p:strVal val="visible"/>
                                      </p:to>
                                    </p:set>
                                  </p:childTnLst>
                                </p:cTn>
                              </p:par>
                            </p:childTnLst>
                          </p:cTn>
                        </p:par>
                        <p:par>
                          <p:cTn id="18" fill="hold" nodeType="afterGroup">
                            <p:stCondLst>
                              <p:cond delay="4500"/>
                            </p:stCondLst>
                            <p:childTnLst>
                              <p:par>
                                <p:cTn id="19" presetID="1" presetClass="entr" presetSubtype="0" fill="hold" grpId="0" nodeType="afterEffect">
                                  <p:stCondLst>
                                    <p:cond delay="1000"/>
                                  </p:stCondLst>
                                  <p:childTnLst>
                                    <p:set>
                                      <p:cBhvr>
                                        <p:cTn id="20" dur="1" fill="hold">
                                          <p:stCondLst>
                                            <p:cond delay="0"/>
                                          </p:stCondLst>
                                        </p:cTn>
                                        <p:tgtEl>
                                          <p:spTgt spid="17415"/>
                                        </p:tgtEl>
                                        <p:attrNameLst>
                                          <p:attrName>style.visibility</p:attrName>
                                        </p:attrNameLst>
                                      </p:cBhvr>
                                      <p:to>
                                        <p:strVal val="visible"/>
                                      </p:to>
                                    </p:set>
                                  </p:childTnLst>
                                </p:cTn>
                              </p:par>
                            </p:childTnLst>
                          </p:cTn>
                        </p:par>
                        <p:par>
                          <p:cTn id="21" fill="hold" nodeType="afterGroup">
                            <p:stCondLst>
                              <p:cond delay="5500"/>
                            </p:stCondLst>
                            <p:childTnLst>
                              <p:par>
                                <p:cTn id="22" presetID="1" presetClass="entr" presetSubtype="0" fill="hold" grpId="0" nodeType="afterEffect">
                                  <p:stCondLst>
                                    <p:cond delay="1000"/>
                                  </p:stCondLst>
                                  <p:childTnLst>
                                    <p:set>
                                      <p:cBhvr>
                                        <p:cTn id="23" dur="1" fill="hold">
                                          <p:stCondLst>
                                            <p:cond delay="0"/>
                                          </p:stCondLst>
                                        </p:cTn>
                                        <p:tgtEl>
                                          <p:spTgt spid="17416"/>
                                        </p:tgtEl>
                                        <p:attrNameLst>
                                          <p:attrName>style.visibility</p:attrName>
                                        </p:attrNameLst>
                                      </p:cBhvr>
                                      <p:to>
                                        <p:strVal val="visible"/>
                                      </p:to>
                                    </p:set>
                                  </p:childTnLst>
                                </p:cTn>
                              </p:par>
                            </p:childTnLst>
                          </p:cTn>
                        </p:par>
                        <p:par>
                          <p:cTn id="24" fill="hold" nodeType="afterGroup">
                            <p:stCondLst>
                              <p:cond delay="6500"/>
                            </p:stCondLst>
                            <p:childTnLst>
                              <p:par>
                                <p:cTn id="25" presetID="1" presetClass="entr" presetSubtype="0" fill="hold" grpId="0" nodeType="afterEffect">
                                  <p:stCondLst>
                                    <p:cond delay="1000"/>
                                  </p:stCondLst>
                                  <p:childTnLst>
                                    <p:set>
                                      <p:cBhvr>
                                        <p:cTn id="26" dur="1" fill="hold">
                                          <p:stCondLst>
                                            <p:cond delay="0"/>
                                          </p:stCondLst>
                                        </p:cTn>
                                        <p:tgtEl>
                                          <p:spTgt spid="17417">
                                            <p:txEl>
                                              <p:pRg st="0" end="0"/>
                                            </p:txEl>
                                          </p:spTgt>
                                        </p:tgtEl>
                                        <p:attrNameLst>
                                          <p:attrName>style.visibility</p:attrName>
                                        </p:attrNameLst>
                                      </p:cBhvr>
                                      <p:to>
                                        <p:strVal val="visible"/>
                                      </p:to>
                                    </p:set>
                                  </p:childTnLst>
                                </p:cTn>
                              </p:par>
                              <p:par>
                                <p:cTn id="27" presetID="1" presetClass="entr" presetSubtype="0" fill="hold" nodeType="withEffect">
                                  <p:stCondLst>
                                    <p:cond delay="1000"/>
                                  </p:stCondLst>
                                  <p:childTnLst>
                                    <p:set>
                                      <p:cBhvr>
                                        <p:cTn id="28" dur="1" fill="hold">
                                          <p:stCondLst>
                                            <p:cond delay="0"/>
                                          </p:stCondLst>
                                        </p:cTn>
                                        <p:tgtEl>
                                          <p:spTgt spid="3"/>
                                        </p:tgtEl>
                                        <p:attrNameLst>
                                          <p:attrName>style.visibility</p:attrName>
                                        </p:attrNameLst>
                                      </p:cBhvr>
                                      <p:to>
                                        <p:strVal val="visible"/>
                                      </p:to>
                                    </p:set>
                                  </p:childTnLst>
                                </p:cTn>
                              </p:par>
                            </p:childTnLst>
                          </p:cTn>
                        </p:par>
                        <p:par>
                          <p:cTn id="29" fill="hold" nodeType="afterGroup">
                            <p:stCondLst>
                              <p:cond delay="7500"/>
                            </p:stCondLst>
                            <p:childTnLst>
                              <p:par>
                                <p:cTn id="30" presetID="1" presetClass="entr" presetSubtype="0" fill="hold" grpId="0" nodeType="afterEffect">
                                  <p:stCondLst>
                                    <p:cond delay="1000"/>
                                  </p:stCondLst>
                                  <p:childTnLst>
                                    <p:set>
                                      <p:cBhvr>
                                        <p:cTn id="31" dur="1" fill="hold">
                                          <p:stCondLst>
                                            <p:cond delay="0"/>
                                          </p:stCondLst>
                                        </p:cTn>
                                        <p:tgtEl>
                                          <p:spTgt spid="17417">
                                            <p:txEl>
                                              <p:pRg st="1" end="1"/>
                                            </p:txEl>
                                          </p:spTgt>
                                        </p:tgtEl>
                                        <p:attrNameLst>
                                          <p:attrName>style.visibility</p:attrName>
                                        </p:attrNameLst>
                                      </p:cBhvr>
                                      <p:to>
                                        <p:strVal val="visible"/>
                                      </p:to>
                                    </p:set>
                                  </p:childTnLst>
                                </p:cTn>
                              </p:par>
                            </p:childTnLst>
                          </p:cTn>
                        </p:par>
                        <p:par>
                          <p:cTn id="32" fill="hold" nodeType="afterGroup">
                            <p:stCondLst>
                              <p:cond delay="8500"/>
                            </p:stCondLst>
                            <p:childTnLst>
                              <p:par>
                                <p:cTn id="33" presetID="1" presetClass="entr" presetSubtype="0" fill="hold" grpId="0" nodeType="afterEffect">
                                  <p:stCondLst>
                                    <p:cond delay="1000"/>
                                  </p:stCondLst>
                                  <p:childTnLst>
                                    <p:set>
                                      <p:cBhvr>
                                        <p:cTn id="34" dur="1" fill="hold">
                                          <p:stCondLst>
                                            <p:cond delay="0"/>
                                          </p:stCondLst>
                                        </p:cTn>
                                        <p:tgtEl>
                                          <p:spTgt spid="17417">
                                            <p:txEl>
                                              <p:pRg st="2" end="2"/>
                                            </p:txEl>
                                          </p:spTgt>
                                        </p:tgtEl>
                                        <p:attrNameLst>
                                          <p:attrName>style.visibility</p:attrName>
                                        </p:attrNameLst>
                                      </p:cBhvr>
                                      <p:to>
                                        <p:strVal val="visible"/>
                                      </p:to>
                                    </p:set>
                                  </p:childTnLst>
                                </p:cTn>
                              </p:par>
                            </p:childTnLst>
                          </p:cTn>
                        </p:par>
                        <p:par>
                          <p:cTn id="35" fill="hold" nodeType="afterGroup">
                            <p:stCondLst>
                              <p:cond delay="9500"/>
                            </p:stCondLst>
                            <p:childTnLst>
                              <p:par>
                                <p:cTn id="36" presetID="1" presetClass="entr" presetSubtype="0" fill="hold" grpId="0" nodeType="afterEffect">
                                  <p:stCondLst>
                                    <p:cond delay="1000"/>
                                  </p:stCondLst>
                                  <p:childTnLst>
                                    <p:set>
                                      <p:cBhvr>
                                        <p:cTn id="37" dur="1" fill="hold">
                                          <p:stCondLst>
                                            <p:cond delay="0"/>
                                          </p:stCondLst>
                                        </p:cTn>
                                        <p:tgtEl>
                                          <p:spTgt spid="17417">
                                            <p:txEl>
                                              <p:pRg st="3" end="3"/>
                                            </p:txEl>
                                          </p:spTgt>
                                        </p:tgtEl>
                                        <p:attrNameLst>
                                          <p:attrName>style.visibility</p:attrName>
                                        </p:attrNameLst>
                                      </p:cBhvr>
                                      <p:to>
                                        <p:strVal val="visible"/>
                                      </p:to>
                                    </p:set>
                                  </p:childTnLst>
                                </p:cTn>
                              </p:par>
                            </p:childTnLst>
                          </p:cTn>
                        </p:par>
                        <p:par>
                          <p:cTn id="38" fill="hold" nodeType="afterGroup">
                            <p:stCondLst>
                              <p:cond delay="10500"/>
                            </p:stCondLst>
                            <p:childTnLst>
                              <p:par>
                                <p:cTn id="39" presetID="1" presetClass="entr" presetSubtype="0" fill="hold" grpId="0" nodeType="afterEffect">
                                  <p:stCondLst>
                                    <p:cond delay="1000"/>
                                  </p:stCondLst>
                                  <p:childTnLst>
                                    <p:set>
                                      <p:cBhvr>
                                        <p:cTn id="40" dur="1" fill="hold">
                                          <p:stCondLst>
                                            <p:cond delay="0"/>
                                          </p:stCondLst>
                                        </p:cTn>
                                        <p:tgtEl>
                                          <p:spTgt spid="17418"/>
                                        </p:tgtEl>
                                        <p:attrNameLst>
                                          <p:attrName>style.visibility</p:attrName>
                                        </p:attrNameLst>
                                      </p:cBhvr>
                                      <p:to>
                                        <p:strVal val="visible"/>
                                      </p:to>
                                    </p:set>
                                  </p:childTnLst>
                                </p:cTn>
                              </p:par>
                            </p:childTnLst>
                          </p:cTn>
                        </p:par>
                        <p:par>
                          <p:cTn id="41" fill="hold" nodeType="afterGroup">
                            <p:stCondLst>
                              <p:cond delay="11500"/>
                            </p:stCondLst>
                            <p:childTnLst>
                              <p:par>
                                <p:cTn id="42" presetID="1" presetClass="entr" presetSubtype="0" fill="hold" grpId="0" nodeType="afterEffect">
                                  <p:stCondLst>
                                    <p:cond delay="1000"/>
                                  </p:stCondLst>
                                  <p:childTnLst>
                                    <p:set>
                                      <p:cBhvr>
                                        <p:cTn id="43" dur="1" fill="hold">
                                          <p:stCondLst>
                                            <p:cond delay="0"/>
                                          </p:stCondLst>
                                        </p:cTn>
                                        <p:tgtEl>
                                          <p:spTgt spid="17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autoUpdateAnimBg="0"/>
      <p:bldP spid="17414" grpId="0" build="p"/>
      <p:bldP spid="17415" grpId="0" animBg="1"/>
      <p:bldP spid="17416" grpId="0"/>
      <p:bldP spid="17417" grpId="0" build="p"/>
      <p:bldP spid="17418" grpId="0" animBg="1"/>
      <p:bldP spid="174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312738" y="332656"/>
            <a:ext cx="8229600" cy="2305050"/>
          </a:xfrm>
        </p:spPr>
        <p:txBody>
          <a:bodyPr/>
          <a:lstStyle/>
          <a:p>
            <a:pPr eaLnBrk="1" hangingPunct="1"/>
            <a:r>
              <a:rPr lang="nl-NL" altLang="nl-NL" sz="2800" dirty="0" smtClean="0">
                <a:solidFill>
                  <a:srgbClr val="FF0000"/>
                </a:solidFill>
              </a:rPr>
              <a:t>Straalvormig lichaam (SVL)</a:t>
            </a:r>
            <a:r>
              <a:rPr lang="nl-NL" altLang="nl-NL" sz="2800" dirty="0" smtClean="0"/>
              <a:t> ligt rondom de lens</a:t>
            </a:r>
          </a:p>
          <a:p>
            <a:pPr eaLnBrk="1" hangingPunct="1"/>
            <a:r>
              <a:rPr lang="nl-NL" altLang="nl-NL" sz="2800" dirty="0" smtClean="0"/>
              <a:t>In SVL liggen </a:t>
            </a:r>
            <a:r>
              <a:rPr lang="nl-NL" altLang="nl-NL" sz="2800" dirty="0" smtClean="0">
                <a:solidFill>
                  <a:srgbClr val="FF0000"/>
                </a:solidFill>
              </a:rPr>
              <a:t>kringspieren</a:t>
            </a:r>
            <a:r>
              <a:rPr lang="nl-NL" altLang="nl-NL" sz="2800" dirty="0" smtClean="0"/>
              <a:t> </a:t>
            </a:r>
            <a:r>
              <a:rPr lang="nl-NL" altLang="nl-NL" sz="2800" dirty="0" smtClean="0">
                <a:sym typeface="Wingdings" pitchFamily="2" charset="2"/>
              </a:rPr>
              <a:t>die zich kunnen samentrekken</a:t>
            </a:r>
          </a:p>
          <a:p>
            <a:pPr eaLnBrk="1" hangingPunct="1"/>
            <a:r>
              <a:rPr lang="nl-NL" altLang="nl-NL" sz="2800" dirty="0" smtClean="0">
                <a:sym typeface="Wingdings" pitchFamily="2" charset="2"/>
              </a:rPr>
              <a:t>De lens hangt aan </a:t>
            </a:r>
            <a:r>
              <a:rPr lang="nl-NL" altLang="nl-NL" sz="2800" dirty="0" smtClean="0">
                <a:solidFill>
                  <a:srgbClr val="FF0000"/>
                </a:solidFill>
                <a:sym typeface="Wingdings" pitchFamily="2" charset="2"/>
              </a:rPr>
              <a:t>lensbandjes</a:t>
            </a:r>
            <a:r>
              <a:rPr lang="nl-NL" altLang="nl-NL" sz="2800" dirty="0" smtClean="0">
                <a:sym typeface="Wingdings" pitchFamily="2" charset="2"/>
              </a:rPr>
              <a:t> in het SVL</a:t>
            </a:r>
          </a:p>
          <a:p>
            <a:pPr eaLnBrk="1" hangingPunct="1"/>
            <a:endParaRPr lang="nl-NL" altLang="nl-NL" dirty="0" smtClean="0">
              <a:sym typeface="Wingdings" pitchFamily="2" charset="2"/>
            </a:endParaRPr>
          </a:p>
        </p:txBody>
      </p:sp>
      <p:pic>
        <p:nvPicPr>
          <p:cNvPr id="13315" name="Picture 4"/>
          <p:cNvPicPr>
            <a:picLocks noChangeAspect="1" noChangeArrowheads="1"/>
          </p:cNvPicPr>
          <p:nvPr/>
        </p:nvPicPr>
        <p:blipFill>
          <a:blip r:embed="rId2">
            <a:extLst>
              <a:ext uri="{28A0092B-C50C-407E-A947-70E740481C1C}">
                <a14:useLocalDpi xmlns:a14="http://schemas.microsoft.com/office/drawing/2010/main" val="0"/>
              </a:ext>
            </a:extLst>
          </a:blip>
          <a:srcRect l="26920" t="15555" r="45268" b="63475"/>
          <a:stretch>
            <a:fillRect/>
          </a:stretch>
        </p:blipFill>
        <p:spPr bwMode="auto">
          <a:xfrm>
            <a:off x="0" y="2924175"/>
            <a:ext cx="3168650" cy="327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5"/>
          <p:cNvPicPr>
            <a:picLocks noChangeAspect="1" noChangeArrowheads="1"/>
          </p:cNvPicPr>
          <p:nvPr/>
        </p:nvPicPr>
        <p:blipFill>
          <a:blip r:embed="rId3">
            <a:extLst>
              <a:ext uri="{28A0092B-C50C-407E-A947-70E740481C1C}">
                <a14:useLocalDpi xmlns:a14="http://schemas.microsoft.com/office/drawing/2010/main" val="0"/>
              </a:ext>
            </a:extLst>
          </a:blip>
          <a:srcRect l="34233" t="42271" r="10223" b="40578"/>
          <a:stretch>
            <a:fillRect/>
          </a:stretch>
        </p:blipFill>
        <p:spPr bwMode="auto">
          <a:xfrm>
            <a:off x="3384550" y="2852738"/>
            <a:ext cx="5759450" cy="240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2" name="Line 6"/>
          <p:cNvSpPr>
            <a:spLocks noChangeShapeType="1"/>
          </p:cNvSpPr>
          <p:nvPr/>
        </p:nvSpPr>
        <p:spPr bwMode="auto">
          <a:xfrm flipV="1">
            <a:off x="4427538" y="4652963"/>
            <a:ext cx="0" cy="10795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4823" name="Line 7"/>
          <p:cNvSpPr>
            <a:spLocks noChangeShapeType="1"/>
          </p:cNvSpPr>
          <p:nvPr/>
        </p:nvSpPr>
        <p:spPr bwMode="auto">
          <a:xfrm flipV="1">
            <a:off x="7308850" y="4508500"/>
            <a:ext cx="0" cy="122396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4824" name="Text Box 8"/>
          <p:cNvSpPr txBox="1">
            <a:spLocks noChangeArrowheads="1"/>
          </p:cNvSpPr>
          <p:nvPr/>
        </p:nvSpPr>
        <p:spPr bwMode="auto">
          <a:xfrm>
            <a:off x="3635375" y="5661025"/>
            <a:ext cx="17287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nl-NL" altLang="nl-NL" sz="1600"/>
              <a:t>Kringspieren</a:t>
            </a:r>
          </a:p>
        </p:txBody>
      </p:sp>
      <p:sp>
        <p:nvSpPr>
          <p:cNvPr id="34825" name="Text Box 9"/>
          <p:cNvSpPr txBox="1">
            <a:spLocks noChangeArrowheads="1"/>
          </p:cNvSpPr>
          <p:nvPr/>
        </p:nvSpPr>
        <p:spPr bwMode="auto">
          <a:xfrm>
            <a:off x="6516688" y="5661025"/>
            <a:ext cx="17287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nl-NL" altLang="nl-NL" sz="1600"/>
              <a:t>Kringspieren</a:t>
            </a:r>
          </a:p>
        </p:txBody>
      </p:sp>
    </p:spTree>
    <p:extLst>
      <p:ext uri="{BB962C8B-B14F-4D97-AF65-F5344CB8AC3E}">
        <p14:creationId xmlns:p14="http://schemas.microsoft.com/office/powerpoint/2010/main" val="459909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2"/>
                                        </p:tgtEl>
                                        <p:attrNameLst>
                                          <p:attrName>style.visibility</p:attrName>
                                        </p:attrNameLst>
                                      </p:cBhvr>
                                      <p:to>
                                        <p:strVal val="visible"/>
                                      </p:to>
                                    </p:set>
                                    <p:anim calcmode="lin" valueType="num">
                                      <p:cBhvr additive="base">
                                        <p:cTn id="7" dur="500" fill="hold"/>
                                        <p:tgtEl>
                                          <p:spTgt spid="34822"/>
                                        </p:tgtEl>
                                        <p:attrNameLst>
                                          <p:attrName>ppt_x</p:attrName>
                                        </p:attrNameLst>
                                      </p:cBhvr>
                                      <p:tavLst>
                                        <p:tav tm="0">
                                          <p:val>
                                            <p:strVal val="#ppt_x"/>
                                          </p:val>
                                        </p:tav>
                                        <p:tav tm="100000">
                                          <p:val>
                                            <p:strVal val="#ppt_x"/>
                                          </p:val>
                                        </p:tav>
                                      </p:tavLst>
                                    </p:anim>
                                    <p:anim calcmode="lin" valueType="num">
                                      <p:cBhvr additive="base">
                                        <p:cTn id="8" dur="500" fill="hold"/>
                                        <p:tgtEl>
                                          <p:spTgt spid="348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823"/>
                                        </p:tgtEl>
                                        <p:attrNameLst>
                                          <p:attrName>style.visibility</p:attrName>
                                        </p:attrNameLst>
                                      </p:cBhvr>
                                      <p:to>
                                        <p:strVal val="visible"/>
                                      </p:to>
                                    </p:set>
                                    <p:anim calcmode="lin" valueType="num">
                                      <p:cBhvr additive="base">
                                        <p:cTn id="11" dur="500" fill="hold"/>
                                        <p:tgtEl>
                                          <p:spTgt spid="34823"/>
                                        </p:tgtEl>
                                        <p:attrNameLst>
                                          <p:attrName>ppt_x</p:attrName>
                                        </p:attrNameLst>
                                      </p:cBhvr>
                                      <p:tavLst>
                                        <p:tav tm="0">
                                          <p:val>
                                            <p:strVal val="#ppt_x"/>
                                          </p:val>
                                        </p:tav>
                                        <p:tav tm="100000">
                                          <p:val>
                                            <p:strVal val="#ppt_x"/>
                                          </p:val>
                                        </p:tav>
                                      </p:tavLst>
                                    </p:anim>
                                    <p:anim calcmode="lin" valueType="num">
                                      <p:cBhvr additive="base">
                                        <p:cTn id="12" dur="500" fill="hold"/>
                                        <p:tgtEl>
                                          <p:spTgt spid="348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4824"/>
                                        </p:tgtEl>
                                        <p:attrNameLst>
                                          <p:attrName>style.visibility</p:attrName>
                                        </p:attrNameLst>
                                      </p:cBhvr>
                                      <p:to>
                                        <p:strVal val="visible"/>
                                      </p:to>
                                    </p:set>
                                    <p:anim calcmode="lin" valueType="num">
                                      <p:cBhvr additive="base">
                                        <p:cTn id="15" dur="500" fill="hold"/>
                                        <p:tgtEl>
                                          <p:spTgt spid="34824"/>
                                        </p:tgtEl>
                                        <p:attrNameLst>
                                          <p:attrName>ppt_x</p:attrName>
                                        </p:attrNameLst>
                                      </p:cBhvr>
                                      <p:tavLst>
                                        <p:tav tm="0">
                                          <p:val>
                                            <p:strVal val="#ppt_x"/>
                                          </p:val>
                                        </p:tav>
                                        <p:tav tm="100000">
                                          <p:val>
                                            <p:strVal val="#ppt_x"/>
                                          </p:val>
                                        </p:tav>
                                      </p:tavLst>
                                    </p:anim>
                                    <p:anim calcmode="lin" valueType="num">
                                      <p:cBhvr additive="base">
                                        <p:cTn id="16" dur="500" fill="hold"/>
                                        <p:tgtEl>
                                          <p:spTgt spid="348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4825"/>
                                        </p:tgtEl>
                                        <p:attrNameLst>
                                          <p:attrName>style.visibility</p:attrName>
                                        </p:attrNameLst>
                                      </p:cBhvr>
                                      <p:to>
                                        <p:strVal val="visible"/>
                                      </p:to>
                                    </p:set>
                                    <p:anim calcmode="lin" valueType="num">
                                      <p:cBhvr additive="base">
                                        <p:cTn id="19" dur="500" fill="hold"/>
                                        <p:tgtEl>
                                          <p:spTgt spid="34825"/>
                                        </p:tgtEl>
                                        <p:attrNameLst>
                                          <p:attrName>ppt_x</p:attrName>
                                        </p:attrNameLst>
                                      </p:cBhvr>
                                      <p:tavLst>
                                        <p:tav tm="0">
                                          <p:val>
                                            <p:strVal val="#ppt_x"/>
                                          </p:val>
                                        </p:tav>
                                        <p:tav tm="100000">
                                          <p:val>
                                            <p:strVal val="#ppt_x"/>
                                          </p:val>
                                        </p:tav>
                                      </p:tavLst>
                                    </p:anim>
                                    <p:anim calcmode="lin" valueType="num">
                                      <p:cBhvr additive="base">
                                        <p:cTn id="20" dur="500" fill="hold"/>
                                        <p:tgtEl>
                                          <p:spTgt spid="348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animBg="1"/>
      <p:bldP spid="34823" grpId="0" animBg="1"/>
      <p:bldP spid="34824" grpId="0"/>
      <p:bldP spid="348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nl-NL" smtClean="0"/>
              <a:t>Accomodatie</a:t>
            </a:r>
            <a:endParaRPr lang="nl-NL" altLang="nl-NL" smtClean="0"/>
          </a:p>
        </p:txBody>
      </p:sp>
      <p:pic>
        <p:nvPicPr>
          <p:cNvPr id="16387" name="Picture 5" desc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700213"/>
            <a:ext cx="3786188"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46595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nl-NL" dirty="0" err="1" smtClean="0"/>
              <a:t>Accomoderen</a:t>
            </a:r>
            <a:endParaRPr lang="nl-NL" altLang="nl-NL" dirty="0" smtClean="0"/>
          </a:p>
        </p:txBody>
      </p:sp>
      <p:sp>
        <p:nvSpPr>
          <p:cNvPr id="17411" name="Rectangle 3"/>
          <p:cNvSpPr>
            <a:spLocks noGrp="1" noChangeArrowheads="1"/>
          </p:cNvSpPr>
          <p:nvPr>
            <p:ph type="body" idx="1"/>
          </p:nvPr>
        </p:nvSpPr>
        <p:spPr/>
        <p:txBody>
          <a:bodyPr/>
          <a:lstStyle/>
          <a:p>
            <a:pPr eaLnBrk="1" hangingPunct="1"/>
            <a:r>
              <a:rPr lang="en-US" altLang="nl-NL" dirty="0" err="1" smtClean="0"/>
              <a:t>Zien</a:t>
            </a:r>
            <a:r>
              <a:rPr lang="en-US" altLang="nl-NL" dirty="0" smtClean="0"/>
              <a:t> in de </a:t>
            </a:r>
            <a:r>
              <a:rPr lang="en-US" altLang="nl-NL" dirty="0" err="1" smtClean="0"/>
              <a:t>verte</a:t>
            </a:r>
            <a:r>
              <a:rPr lang="en-US" altLang="nl-NL" dirty="0" smtClean="0"/>
              <a:t>. </a:t>
            </a:r>
            <a:r>
              <a:rPr lang="en-US" altLang="nl-NL" dirty="0" err="1" smtClean="0"/>
              <a:t>Boller</a:t>
            </a:r>
            <a:r>
              <a:rPr lang="en-US" altLang="nl-NL" dirty="0" smtClean="0"/>
              <a:t> of platter?</a:t>
            </a:r>
          </a:p>
          <a:p>
            <a:pPr eaLnBrk="1" hangingPunct="1"/>
            <a:endParaRPr lang="en-US" altLang="nl-NL" dirty="0" smtClean="0"/>
          </a:p>
          <a:p>
            <a:pPr eaLnBrk="1" hangingPunct="1"/>
            <a:r>
              <a:rPr lang="en-US" altLang="nl-NL" dirty="0" err="1" smtClean="0"/>
              <a:t>Zien</a:t>
            </a:r>
            <a:r>
              <a:rPr lang="en-US" altLang="nl-NL" dirty="0" smtClean="0"/>
              <a:t> van </a:t>
            </a:r>
            <a:r>
              <a:rPr lang="en-US" altLang="nl-NL" dirty="0" err="1" smtClean="0"/>
              <a:t>dichtbij</a:t>
            </a:r>
            <a:r>
              <a:rPr lang="en-US" altLang="nl-NL" dirty="0" smtClean="0"/>
              <a:t>: </a:t>
            </a:r>
            <a:r>
              <a:rPr lang="en-US" altLang="nl-NL" dirty="0" err="1" smtClean="0"/>
              <a:t>Boller</a:t>
            </a:r>
            <a:r>
              <a:rPr lang="en-US" altLang="nl-NL" dirty="0" smtClean="0"/>
              <a:t> of platter?</a:t>
            </a:r>
            <a:endParaRPr lang="nl-NL" altLang="nl-NL" dirty="0" smtClean="0"/>
          </a:p>
        </p:txBody>
      </p:sp>
      <p:pic>
        <p:nvPicPr>
          <p:cNvPr id="17412" name="Picture 5" descr="o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3500438"/>
            <a:ext cx="28575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7795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a:xfrm>
            <a:off x="302617" y="3086100"/>
            <a:ext cx="8805862" cy="3087687"/>
          </a:xfrm>
        </p:spPr>
        <p:txBody>
          <a:bodyPr>
            <a:normAutofit/>
          </a:bodyPr>
          <a:lstStyle/>
          <a:p>
            <a:pPr algn="l" eaLnBrk="1" hangingPunct="1"/>
            <a:r>
              <a:rPr lang="nl-NL" altLang="nl-NL" sz="2400" u="sng" dirty="0" smtClean="0"/>
              <a:t>Zien in de verte (meer dan 5 meter)</a:t>
            </a:r>
            <a:r>
              <a:rPr lang="nl-NL" altLang="nl-NL" sz="2400" dirty="0" smtClean="0"/>
              <a:t> </a:t>
            </a:r>
            <a:br>
              <a:rPr lang="nl-NL" altLang="nl-NL" sz="2400" dirty="0" smtClean="0"/>
            </a:br>
            <a:r>
              <a:rPr lang="nl-NL" altLang="nl-NL" sz="2400" dirty="0" smtClean="0">
                <a:sym typeface="Wingdings" pitchFamily="2" charset="2"/>
              </a:rPr>
              <a:t> Ogen in rusttoestand</a:t>
            </a:r>
            <a:br>
              <a:rPr lang="nl-NL" altLang="nl-NL" sz="2400" dirty="0" smtClean="0">
                <a:sym typeface="Wingdings" pitchFamily="2" charset="2"/>
              </a:rPr>
            </a:br>
            <a:r>
              <a:rPr lang="nl-NL" altLang="nl-NL" sz="2400" dirty="0" smtClean="0">
                <a:sym typeface="Wingdings" pitchFamily="2" charset="2"/>
              </a:rPr>
              <a:t> Lens is plat</a:t>
            </a:r>
            <a:br>
              <a:rPr lang="nl-NL" altLang="nl-NL" sz="2400" dirty="0" smtClean="0">
                <a:sym typeface="Wingdings" pitchFamily="2" charset="2"/>
              </a:rPr>
            </a:br>
            <a:r>
              <a:rPr lang="nl-NL" altLang="nl-NL" sz="2400" dirty="0" smtClean="0">
                <a:sym typeface="Wingdings" pitchFamily="2" charset="2"/>
              </a:rPr>
              <a:t/>
            </a:r>
            <a:br>
              <a:rPr lang="nl-NL" altLang="nl-NL" sz="2400" dirty="0" smtClean="0">
                <a:sym typeface="Wingdings" pitchFamily="2" charset="2"/>
              </a:rPr>
            </a:br>
            <a:r>
              <a:rPr lang="nl-NL" altLang="nl-NL" sz="2400" u="sng" dirty="0" smtClean="0">
                <a:sym typeface="Wingdings" pitchFamily="2" charset="2"/>
              </a:rPr>
              <a:t>Zien van dichtbij (5 meter of minder)</a:t>
            </a:r>
            <a:r>
              <a:rPr lang="nl-NL" altLang="nl-NL" sz="2400" dirty="0" smtClean="0">
                <a:sym typeface="Wingdings" pitchFamily="2" charset="2"/>
              </a:rPr>
              <a:t/>
            </a:r>
            <a:br>
              <a:rPr lang="nl-NL" altLang="nl-NL" sz="2400" dirty="0" smtClean="0">
                <a:sym typeface="Wingdings" pitchFamily="2" charset="2"/>
              </a:rPr>
            </a:br>
            <a:r>
              <a:rPr lang="nl-NL" altLang="nl-NL" sz="2400" dirty="0" smtClean="0">
                <a:sym typeface="Wingdings" pitchFamily="2" charset="2"/>
              </a:rPr>
              <a:t> Lens is bol</a:t>
            </a:r>
            <a:br>
              <a:rPr lang="nl-NL" altLang="nl-NL" sz="2400" dirty="0" smtClean="0">
                <a:sym typeface="Wingdings" pitchFamily="2" charset="2"/>
              </a:rPr>
            </a:br>
            <a:r>
              <a:rPr lang="nl-NL" altLang="nl-NL" sz="2400" dirty="0" smtClean="0">
                <a:sym typeface="Wingdings" pitchFamily="2" charset="2"/>
              </a:rPr>
              <a:t> Lens is geaccommodeerd</a:t>
            </a:r>
            <a:endParaRPr lang="nl-NL" altLang="nl-NL" sz="2400" dirty="0" smtClean="0"/>
          </a:p>
        </p:txBody>
      </p:sp>
      <p:pic>
        <p:nvPicPr>
          <p:cNvPr id="14339" name="Picture 8" descr="Bestand:Focus in an eye.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3553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251520" y="274638"/>
            <a:ext cx="8640960" cy="1143000"/>
          </a:xfrm>
        </p:spPr>
        <p:txBody>
          <a:bodyPr>
            <a:noAutofit/>
          </a:bodyPr>
          <a:lstStyle/>
          <a:p>
            <a:pPr eaLnBrk="1" hangingPunct="1"/>
            <a:r>
              <a:rPr lang="nl-BE" altLang="nl-NL" sz="3600" dirty="0" smtClean="0"/>
              <a:t>Hoe gebeurt de beeldvorming in het oog?</a:t>
            </a:r>
            <a:endParaRPr lang="nl-NL" altLang="nl-NL" sz="3600" dirty="0" smtClean="0"/>
          </a:p>
        </p:txBody>
      </p:sp>
      <p:sp>
        <p:nvSpPr>
          <p:cNvPr id="12293" name="Rectangle 5"/>
          <p:cNvSpPr>
            <a:spLocks noChangeArrowheads="1"/>
          </p:cNvSpPr>
          <p:nvPr/>
        </p:nvSpPr>
        <p:spPr bwMode="auto">
          <a:xfrm>
            <a:off x="683568" y="1553635"/>
            <a:ext cx="8316988"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20000"/>
              </a:spcBef>
              <a:buFontTx/>
              <a:buChar char="•"/>
            </a:pPr>
            <a:r>
              <a:rPr lang="nl-BE" altLang="nl-NL" b="0" dirty="0">
                <a:latin typeface="Verdana" pitchFamily="34" charset="0"/>
                <a:sym typeface="Symbol" pitchFamily="18" charset="2"/>
              </a:rPr>
              <a:t>Beeldvorming gebeurt </a:t>
            </a:r>
            <a:r>
              <a:rPr lang="nl-BE" altLang="nl-NL" b="0" dirty="0" smtClean="0">
                <a:latin typeface="Verdana" pitchFamily="34" charset="0"/>
                <a:sym typeface="Symbol" pitchFamily="18" charset="2"/>
              </a:rPr>
              <a:t>door </a:t>
            </a:r>
            <a:r>
              <a:rPr lang="nl-BE" altLang="nl-NL" b="0" dirty="0">
                <a:latin typeface="Verdana" pitchFamily="34" charset="0"/>
                <a:sym typeface="Symbol" pitchFamily="18" charset="2"/>
              </a:rPr>
              <a:t>een </a:t>
            </a:r>
            <a:r>
              <a:rPr lang="nl-BE" altLang="nl-NL" b="0" dirty="0">
                <a:latin typeface="Verdana" pitchFamily="34" charset="0"/>
                <a:sym typeface="Symbol" pitchFamily="18" charset="2"/>
                <a:hlinkClick r:id="rId2" action="ppaction://hlinksldjump"/>
              </a:rPr>
              <a:t>bolle lens</a:t>
            </a:r>
            <a:r>
              <a:rPr lang="nl-BE" altLang="nl-NL" b="0" dirty="0">
                <a:latin typeface="Verdana" pitchFamily="34" charset="0"/>
                <a:sym typeface="Symbol" pitchFamily="18" charset="2"/>
              </a:rPr>
              <a:t>.</a:t>
            </a:r>
          </a:p>
          <a:p>
            <a:pPr eaLnBrk="1" hangingPunct="1">
              <a:spcBef>
                <a:spcPct val="20000"/>
              </a:spcBef>
              <a:buFontTx/>
              <a:buChar char="•"/>
            </a:pPr>
            <a:r>
              <a:rPr lang="nl-BE" altLang="nl-NL" b="0" dirty="0">
                <a:latin typeface="Verdana" pitchFamily="34" charset="0"/>
                <a:sym typeface="Symbol" pitchFamily="18" charset="2"/>
                <a:hlinkClick r:id="rId3" action="ppaction://hlinksldjump"/>
              </a:rPr>
              <a:t>Weg van de lichtstraal</a:t>
            </a:r>
            <a:r>
              <a:rPr lang="nl-BE" altLang="nl-NL" b="0" dirty="0">
                <a:latin typeface="Verdana" pitchFamily="34" charset="0"/>
                <a:sym typeface="Symbol" pitchFamily="18" charset="2"/>
              </a:rPr>
              <a:t>: hoornvlies  voorste oogkamer  lens  glasachtig </a:t>
            </a:r>
            <a:r>
              <a:rPr lang="nl-BE" altLang="nl-NL" b="0" dirty="0" smtClean="0">
                <a:latin typeface="Verdana" pitchFamily="34" charset="0"/>
                <a:sym typeface="Symbol" pitchFamily="18" charset="2"/>
              </a:rPr>
              <a:t>lichaam  netvlies.</a:t>
            </a:r>
            <a:endParaRPr lang="nl-BE" altLang="nl-NL" b="0" dirty="0">
              <a:latin typeface="Verdana" pitchFamily="34" charset="0"/>
              <a:sym typeface="Symbol" pitchFamily="18" charset="2"/>
            </a:endParaRPr>
          </a:p>
          <a:p>
            <a:pPr eaLnBrk="1" hangingPunct="1">
              <a:spcBef>
                <a:spcPct val="20000"/>
              </a:spcBef>
              <a:buFontTx/>
              <a:buChar char="•"/>
            </a:pPr>
            <a:r>
              <a:rPr lang="nl-BE" altLang="nl-NL" b="0" dirty="0">
                <a:latin typeface="Verdana" pitchFamily="34" charset="0"/>
                <a:sym typeface="Symbol" pitchFamily="18" charset="2"/>
              </a:rPr>
              <a:t>Doorzichtige oogdelen hebben verschillende dichtheden  </a:t>
            </a:r>
            <a:r>
              <a:rPr lang="nl-BE" altLang="nl-NL" b="0" dirty="0">
                <a:latin typeface="Verdana" pitchFamily="34" charset="0"/>
                <a:sym typeface="Symbol" pitchFamily="18" charset="2"/>
                <a:hlinkClick r:id="rId3" action="ppaction://hlinksldjump"/>
              </a:rPr>
              <a:t>lichtbreking</a:t>
            </a:r>
            <a:r>
              <a:rPr lang="nl-BE" altLang="nl-NL" b="0" dirty="0">
                <a:latin typeface="Verdana" pitchFamily="34" charset="0"/>
                <a:sym typeface="Symbol" pitchFamily="18" charset="2"/>
              </a:rPr>
              <a:t>.</a:t>
            </a:r>
          </a:p>
          <a:p>
            <a:pPr eaLnBrk="1" hangingPunct="1">
              <a:spcBef>
                <a:spcPct val="20000"/>
              </a:spcBef>
              <a:buFontTx/>
              <a:buChar char="•"/>
            </a:pPr>
            <a:r>
              <a:rPr lang="nl-BE" altLang="nl-NL" b="0" dirty="0">
                <a:latin typeface="Verdana" pitchFamily="34" charset="0"/>
                <a:sym typeface="Symbol" pitchFamily="18" charset="2"/>
              </a:rPr>
              <a:t>Lichtstralen convergeren  </a:t>
            </a:r>
            <a:r>
              <a:rPr lang="nl-BE" altLang="nl-NL" b="0" dirty="0">
                <a:latin typeface="Verdana" pitchFamily="34" charset="0"/>
                <a:sym typeface="Symbol" pitchFamily="18" charset="2"/>
                <a:hlinkClick r:id="rId3" action="ppaction://hlinksldjump"/>
              </a:rPr>
              <a:t>beeldvorming gele vlek</a:t>
            </a:r>
            <a:r>
              <a:rPr lang="nl-BE" altLang="nl-NL" b="0" dirty="0">
                <a:latin typeface="Verdana" pitchFamily="34" charset="0"/>
                <a:sym typeface="Symbol" pitchFamily="18" charset="2"/>
              </a:rPr>
              <a:t>.</a:t>
            </a:r>
          </a:p>
        </p:txBody>
      </p:sp>
      <p:grpSp>
        <p:nvGrpSpPr>
          <p:cNvPr id="2" name="Group 11"/>
          <p:cNvGrpSpPr>
            <a:grpSpLocks/>
          </p:cNvGrpSpPr>
          <p:nvPr/>
        </p:nvGrpSpPr>
        <p:grpSpPr bwMode="auto">
          <a:xfrm>
            <a:off x="1979712" y="3806824"/>
            <a:ext cx="6699151" cy="2718519"/>
            <a:chOff x="1474" y="2398"/>
            <a:chExt cx="3993" cy="1525"/>
          </a:xfrm>
        </p:grpSpPr>
        <p:pic>
          <p:nvPicPr>
            <p:cNvPr id="13327" name="Picture 6" descr="BG3_LB117_ZT">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 y="2614"/>
              <a:ext cx="2453" cy="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8" name="AutoShape 7"/>
            <p:cNvSpPr>
              <a:spLocks/>
            </p:cNvSpPr>
            <p:nvPr/>
          </p:nvSpPr>
          <p:spPr bwMode="auto">
            <a:xfrm>
              <a:off x="1474" y="2405"/>
              <a:ext cx="966" cy="254"/>
            </a:xfrm>
            <a:prstGeom prst="borderCallout1">
              <a:avLst>
                <a:gd name="adj1" fmla="val 28347"/>
                <a:gd name="adj2" fmla="val 104968"/>
                <a:gd name="adj3" fmla="val 308269"/>
                <a:gd name="adj4" fmla="val 157662"/>
              </a:avLst>
            </a:prstGeom>
            <a:solidFill>
              <a:srgbClr val="339966"/>
            </a:solidFill>
            <a:ln w="12700" algn="ctr">
              <a:solidFill>
                <a:srgbClr val="339966"/>
              </a:solidFill>
              <a:miter lim="800000"/>
              <a:headEnd/>
              <a:tailEnd type="oval" w="med" len="med"/>
            </a:ln>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nl-BE" altLang="nl-NL" b="0">
                  <a:solidFill>
                    <a:schemeClr val="bg1"/>
                  </a:solidFill>
                  <a:latin typeface="Verdana" pitchFamily="34" charset="0"/>
                </a:rPr>
                <a:t>Voorwerp</a:t>
              </a:r>
            </a:p>
          </p:txBody>
        </p:sp>
        <p:sp>
          <p:nvSpPr>
            <p:cNvPr id="13329" name="AutoShape 8"/>
            <p:cNvSpPr>
              <a:spLocks/>
            </p:cNvSpPr>
            <p:nvPr/>
          </p:nvSpPr>
          <p:spPr bwMode="auto">
            <a:xfrm>
              <a:off x="3354" y="2398"/>
              <a:ext cx="966" cy="254"/>
            </a:xfrm>
            <a:prstGeom prst="borderCallout1">
              <a:avLst>
                <a:gd name="adj1" fmla="val 28347"/>
                <a:gd name="adj2" fmla="val 104968"/>
                <a:gd name="adj3" fmla="val 301574"/>
                <a:gd name="adj4" fmla="val 190889"/>
              </a:avLst>
            </a:prstGeom>
            <a:solidFill>
              <a:srgbClr val="339966"/>
            </a:solidFill>
            <a:ln w="12700" algn="ctr">
              <a:solidFill>
                <a:srgbClr val="339966"/>
              </a:solidFill>
              <a:miter lim="800000"/>
              <a:headEnd/>
              <a:tailEnd type="oval" w="med" len="med"/>
            </a:ln>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nl-BE" altLang="nl-NL" b="0">
                  <a:solidFill>
                    <a:schemeClr val="bg1"/>
                  </a:solidFill>
                  <a:latin typeface="Verdana" pitchFamily="34" charset="0"/>
                </a:rPr>
                <a:t>Beeld</a:t>
              </a:r>
            </a:p>
          </p:txBody>
        </p:sp>
        <p:sp>
          <p:nvSpPr>
            <p:cNvPr id="13330" name="AutoShape 9"/>
            <p:cNvSpPr>
              <a:spLocks/>
            </p:cNvSpPr>
            <p:nvPr/>
          </p:nvSpPr>
          <p:spPr bwMode="auto">
            <a:xfrm>
              <a:off x="2525" y="3507"/>
              <a:ext cx="966" cy="254"/>
            </a:xfrm>
            <a:prstGeom prst="borderCallout1">
              <a:avLst>
                <a:gd name="adj1" fmla="val 28347"/>
                <a:gd name="adj2" fmla="val 104968"/>
                <a:gd name="adj3" fmla="val -124014"/>
                <a:gd name="adj4" fmla="val 200208"/>
              </a:avLst>
            </a:prstGeom>
            <a:solidFill>
              <a:srgbClr val="339966"/>
            </a:solidFill>
            <a:ln w="12700" algn="ctr">
              <a:solidFill>
                <a:srgbClr val="339966"/>
              </a:solidFill>
              <a:miter lim="800000"/>
              <a:headEnd/>
              <a:tailEnd type="oval" w="med" len="med"/>
            </a:ln>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nl-BE" altLang="nl-NL" b="0">
                  <a:solidFill>
                    <a:schemeClr val="bg1"/>
                  </a:solidFill>
                  <a:latin typeface="Verdana" pitchFamily="34" charset="0"/>
                </a:rPr>
                <a:t>Bolle lens</a:t>
              </a:r>
            </a:p>
          </p:txBody>
        </p:sp>
        <p:sp>
          <p:nvSpPr>
            <p:cNvPr id="13331" name="Text Box 10"/>
            <p:cNvSpPr txBox="1">
              <a:spLocks noChangeArrowheads="1"/>
            </p:cNvSpPr>
            <p:nvPr/>
          </p:nvSpPr>
          <p:spPr bwMode="auto">
            <a:xfrm>
              <a:off x="3969" y="3731"/>
              <a:ext cx="149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nl-BE" altLang="nl-NL" sz="1400" b="0" i="1">
                  <a:latin typeface="Verdana" pitchFamily="34" charset="0"/>
                </a:rPr>
                <a:t>Beeldvorming in het oog</a:t>
              </a:r>
              <a:endParaRPr lang="nl-NL" altLang="nl-NL" sz="1400" b="0" i="1">
                <a:latin typeface="Verdana" pitchFamily="34" charset="0"/>
              </a:endParaRPr>
            </a:p>
          </p:txBody>
        </p:sp>
      </p:grpSp>
      <p:sp>
        <p:nvSpPr>
          <p:cNvPr id="13317" name="Text Box 12">
            <a:hlinkClick r:id="rId5" action="ppaction://hlinksldjump"/>
          </p:cNvPr>
          <p:cNvSpPr txBox="1">
            <a:spLocks noChangeArrowheads="1"/>
          </p:cNvSpPr>
          <p:nvPr/>
        </p:nvSpPr>
        <p:spPr bwMode="auto">
          <a:xfrm>
            <a:off x="179388" y="1757363"/>
            <a:ext cx="1871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nl-BE" altLang="nl-NL" sz="1400" b="0">
                <a:solidFill>
                  <a:schemeClr val="bg1"/>
                </a:solidFill>
              </a:rPr>
              <a:t>Regeling lichttoevoer</a:t>
            </a:r>
            <a:endParaRPr lang="nl-NL" altLang="nl-NL" sz="1400" b="0">
              <a:solidFill>
                <a:schemeClr val="bg1"/>
              </a:solidFill>
            </a:endParaRPr>
          </a:p>
        </p:txBody>
      </p:sp>
      <p:sp>
        <p:nvSpPr>
          <p:cNvPr id="13321" name="Text Box 16">
            <a:hlinkClick r:id="rId6" action="ppaction://hlinksldjump"/>
          </p:cNvPr>
          <p:cNvSpPr txBox="1">
            <a:spLocks noChangeArrowheads="1"/>
          </p:cNvSpPr>
          <p:nvPr/>
        </p:nvSpPr>
        <p:spPr bwMode="auto">
          <a:xfrm>
            <a:off x="179388" y="3429000"/>
            <a:ext cx="201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nl-BE" altLang="nl-NL" sz="1400" b="0">
                <a:solidFill>
                  <a:schemeClr val="bg1"/>
                </a:solidFill>
              </a:rPr>
              <a:t>Oplossingen </a:t>
            </a:r>
            <a:endParaRPr lang="nl-NL" altLang="nl-NL" sz="1400" b="0">
              <a:solidFill>
                <a:schemeClr val="bg1"/>
              </a:solidFill>
            </a:endParaRPr>
          </a:p>
        </p:txBody>
      </p:sp>
      <p:sp>
        <p:nvSpPr>
          <p:cNvPr id="13322" name="Text Box 17">
            <a:hlinkClick r:id="rId7" action="ppaction://hlinksldjump"/>
          </p:cNvPr>
          <p:cNvSpPr txBox="1">
            <a:spLocks noChangeArrowheads="1"/>
          </p:cNvSpPr>
          <p:nvPr/>
        </p:nvSpPr>
        <p:spPr bwMode="auto">
          <a:xfrm>
            <a:off x="179388" y="3789363"/>
            <a:ext cx="201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nl-BE" altLang="nl-NL" sz="1400" b="0">
                <a:solidFill>
                  <a:schemeClr val="bg1"/>
                </a:solidFill>
              </a:rPr>
              <a:t>Bouw netvlies</a:t>
            </a:r>
            <a:endParaRPr lang="nl-NL" altLang="nl-NL" sz="1400" b="0">
              <a:solidFill>
                <a:schemeClr val="bg1"/>
              </a:solidFill>
            </a:endParaRPr>
          </a:p>
        </p:txBody>
      </p:sp>
      <p:sp>
        <p:nvSpPr>
          <p:cNvPr id="13323" name="Text Box 18">
            <a:hlinkClick r:id="rId8" action="ppaction://hlinksldjump"/>
          </p:cNvPr>
          <p:cNvSpPr txBox="1">
            <a:spLocks noChangeArrowheads="1"/>
          </p:cNvSpPr>
          <p:nvPr/>
        </p:nvSpPr>
        <p:spPr bwMode="auto">
          <a:xfrm>
            <a:off x="179388" y="4149725"/>
            <a:ext cx="201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nl-BE" altLang="nl-NL" sz="1400" b="0">
                <a:solidFill>
                  <a:schemeClr val="bg1"/>
                </a:solidFill>
              </a:rPr>
              <a:t>Functie pigmentlaag</a:t>
            </a:r>
            <a:endParaRPr lang="nl-NL" altLang="nl-NL" sz="1400" b="0">
              <a:solidFill>
                <a:schemeClr val="bg1"/>
              </a:solidFill>
            </a:endParaRPr>
          </a:p>
        </p:txBody>
      </p:sp>
      <p:sp>
        <p:nvSpPr>
          <p:cNvPr id="13324" name="Text Box 19">
            <a:hlinkClick r:id="rId9" action="ppaction://hlinksldjump"/>
          </p:cNvPr>
          <p:cNvSpPr txBox="1">
            <a:spLocks noChangeArrowheads="1"/>
          </p:cNvSpPr>
          <p:nvPr/>
        </p:nvSpPr>
        <p:spPr bwMode="auto">
          <a:xfrm>
            <a:off x="179388" y="4508500"/>
            <a:ext cx="201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nl-BE" altLang="nl-NL" sz="1400" b="0">
                <a:solidFill>
                  <a:schemeClr val="bg1"/>
                </a:solidFill>
              </a:rPr>
              <a:t>Functie fotoreceptoren</a:t>
            </a:r>
            <a:endParaRPr lang="nl-NL" altLang="nl-NL" sz="1400" b="0">
              <a:solidFill>
                <a:schemeClr val="bg1"/>
              </a:solidFill>
            </a:endParaRPr>
          </a:p>
        </p:txBody>
      </p:sp>
      <p:sp>
        <p:nvSpPr>
          <p:cNvPr id="13325" name="Text Box 19">
            <a:hlinkClick r:id="rId10" action="ppaction://hlinksldjump"/>
          </p:cNvPr>
          <p:cNvSpPr txBox="1">
            <a:spLocks noChangeArrowheads="1"/>
          </p:cNvSpPr>
          <p:nvPr/>
        </p:nvSpPr>
        <p:spPr bwMode="auto">
          <a:xfrm>
            <a:off x="179388" y="4868863"/>
            <a:ext cx="201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nl-NL" altLang="nl-NL" sz="1400" b="0">
                <a:solidFill>
                  <a:schemeClr val="bg1"/>
                </a:solidFill>
              </a:rPr>
              <a:t>Functie ganglioncellen</a:t>
            </a:r>
          </a:p>
        </p:txBody>
      </p:sp>
      <p:sp>
        <p:nvSpPr>
          <p:cNvPr id="13326" name="Text Box 19">
            <a:hlinkClick r:id="rId8" action="ppaction://hlinksldjump"/>
          </p:cNvPr>
          <p:cNvSpPr txBox="1">
            <a:spLocks noChangeArrowheads="1"/>
          </p:cNvSpPr>
          <p:nvPr/>
        </p:nvSpPr>
        <p:spPr bwMode="auto">
          <a:xfrm>
            <a:off x="179388" y="5229225"/>
            <a:ext cx="201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nl-NL" altLang="nl-NL" sz="1400" b="0">
                <a:solidFill>
                  <a:schemeClr val="bg1"/>
                </a:solidFill>
              </a:rPr>
              <a:t>Stoornis en schade</a:t>
            </a:r>
          </a:p>
        </p:txBody>
      </p:sp>
      <p:sp>
        <p:nvSpPr>
          <p:cNvPr id="21" name="AutoShape 12"/>
          <p:cNvSpPr>
            <a:spLocks/>
          </p:cNvSpPr>
          <p:nvPr/>
        </p:nvSpPr>
        <p:spPr bwMode="auto">
          <a:xfrm>
            <a:off x="7091363" y="3660599"/>
            <a:ext cx="1909193" cy="1504982"/>
          </a:xfrm>
          <a:custGeom>
            <a:avLst/>
            <a:gdLst>
              <a:gd name="connsiteX0" fmla="*/ 0 w 1727200"/>
              <a:gd name="connsiteY0" fmla="*/ 0 h 403225"/>
              <a:gd name="connsiteX1" fmla="*/ 1727200 w 1727200"/>
              <a:gd name="connsiteY1" fmla="*/ 0 h 403225"/>
              <a:gd name="connsiteX2" fmla="*/ 1727200 w 1727200"/>
              <a:gd name="connsiteY2" fmla="*/ 403225 h 403225"/>
              <a:gd name="connsiteX3" fmla="*/ 0 w 1727200"/>
              <a:gd name="connsiteY3" fmla="*/ 403225 h 403225"/>
              <a:gd name="connsiteX4" fmla="*/ 0 w 1727200"/>
              <a:gd name="connsiteY4" fmla="*/ 0 h 403225"/>
              <a:gd name="connsiteX0" fmla="*/ 1803404 w 1727200"/>
              <a:gd name="connsiteY0" fmla="*/ 114302 h 403225"/>
              <a:gd name="connsiteX1" fmla="*/ 3175008 w 1727200"/>
              <a:gd name="connsiteY1" fmla="*/ 2898776 h 403225"/>
              <a:gd name="connsiteX0" fmla="*/ 0 w 1887576"/>
              <a:gd name="connsiteY0" fmla="*/ 0 h 1504982"/>
              <a:gd name="connsiteX1" fmla="*/ 1727200 w 1887576"/>
              <a:gd name="connsiteY1" fmla="*/ 0 h 1504982"/>
              <a:gd name="connsiteX2" fmla="*/ 1727200 w 1887576"/>
              <a:gd name="connsiteY2" fmla="*/ 403225 h 1504982"/>
              <a:gd name="connsiteX3" fmla="*/ 0 w 1887576"/>
              <a:gd name="connsiteY3" fmla="*/ 403225 h 1504982"/>
              <a:gd name="connsiteX4" fmla="*/ 0 w 1887576"/>
              <a:gd name="connsiteY4" fmla="*/ 0 h 1504982"/>
              <a:gd name="connsiteX0" fmla="*/ 1803404 w 1887576"/>
              <a:gd name="connsiteY0" fmla="*/ 114302 h 1504982"/>
              <a:gd name="connsiteX1" fmla="*/ 1142022 w 1887576"/>
              <a:gd name="connsiteY1" fmla="*/ 1504982 h 1504982"/>
              <a:gd name="connsiteX0" fmla="*/ 0 w 1909193"/>
              <a:gd name="connsiteY0" fmla="*/ 0 h 1504982"/>
              <a:gd name="connsiteX1" fmla="*/ 1727200 w 1909193"/>
              <a:gd name="connsiteY1" fmla="*/ 0 h 1504982"/>
              <a:gd name="connsiteX2" fmla="*/ 1727200 w 1909193"/>
              <a:gd name="connsiteY2" fmla="*/ 403225 h 1504982"/>
              <a:gd name="connsiteX3" fmla="*/ 0 w 1909193"/>
              <a:gd name="connsiteY3" fmla="*/ 403225 h 1504982"/>
              <a:gd name="connsiteX4" fmla="*/ 0 w 1909193"/>
              <a:gd name="connsiteY4" fmla="*/ 0 h 1504982"/>
              <a:gd name="connsiteX0" fmla="*/ 1803404 w 1909193"/>
              <a:gd name="connsiteY0" fmla="*/ 114302 h 1504982"/>
              <a:gd name="connsiteX1" fmla="*/ 1142022 w 1909193"/>
              <a:gd name="connsiteY1" fmla="*/ 1504982 h 1504982"/>
            </a:gdLst>
            <a:ahLst/>
            <a:cxnLst>
              <a:cxn ang="0">
                <a:pos x="connsiteX0" y="connsiteY0"/>
              </a:cxn>
              <a:cxn ang="0">
                <a:pos x="connsiteX1" y="connsiteY1"/>
              </a:cxn>
            </a:cxnLst>
            <a:rect l="l" t="t" r="r" b="b"/>
            <a:pathLst>
              <a:path w="1909193" h="1504982" extrusionOk="0">
                <a:moveTo>
                  <a:pt x="0" y="0"/>
                </a:moveTo>
                <a:lnTo>
                  <a:pt x="1727200" y="0"/>
                </a:lnTo>
                <a:lnTo>
                  <a:pt x="1727200" y="403225"/>
                </a:lnTo>
                <a:lnTo>
                  <a:pt x="0" y="403225"/>
                </a:lnTo>
                <a:lnTo>
                  <a:pt x="0" y="0"/>
                </a:lnTo>
                <a:close/>
              </a:path>
              <a:path w="1909193" h="1504982" fill="none" extrusionOk="0">
                <a:moveTo>
                  <a:pt x="1803404" y="114302"/>
                </a:moveTo>
                <a:cubicBezTo>
                  <a:pt x="2260605" y="1042460"/>
                  <a:pt x="1084317" y="425904"/>
                  <a:pt x="1142022" y="1504982"/>
                </a:cubicBezTo>
              </a:path>
            </a:pathLst>
          </a:custGeom>
          <a:solidFill>
            <a:srgbClr val="4B70F7"/>
          </a:solidFill>
          <a:ln w="12700" algn="ctr">
            <a:solidFill>
              <a:srgbClr val="4B70F7"/>
            </a:solidFill>
            <a:miter lim="800000"/>
            <a:headEnd/>
            <a:tailEnd type="oval" w="med" len="med"/>
          </a:ln>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nl-BE" altLang="nl-NL" b="0" dirty="0">
                <a:solidFill>
                  <a:schemeClr val="bg1"/>
                </a:solidFill>
                <a:latin typeface="Verdana" pitchFamily="34" charset="0"/>
              </a:rPr>
              <a:t>Gele vlek</a:t>
            </a:r>
          </a:p>
        </p:txBody>
      </p:sp>
    </p:spTree>
    <p:extLst>
      <p:ext uri="{BB962C8B-B14F-4D97-AF65-F5344CB8AC3E}">
        <p14:creationId xmlns:p14="http://schemas.microsoft.com/office/powerpoint/2010/main" val="2038066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2293">
                                            <p:txEl>
                                              <p:pRg st="0" end="0"/>
                                            </p:txEl>
                                          </p:spTgt>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nodeType="afterEffect">
                                  <p:stCondLst>
                                    <p:cond delay="100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2293">
                                            <p:txEl>
                                              <p:pRg st="1" end="1"/>
                                            </p:txEl>
                                          </p:spTgt>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12293">
                                            <p:txEl>
                                              <p:pRg st="2" end="2"/>
                                            </p:txEl>
                                          </p:spTgt>
                                        </p:tgtEl>
                                        <p:attrNameLst>
                                          <p:attrName>style.visibility</p:attrName>
                                        </p:attrNameLst>
                                      </p:cBhvr>
                                      <p:to>
                                        <p:strVal val="visible"/>
                                      </p:to>
                                    </p:set>
                                  </p:childTnLst>
                                </p:cTn>
                              </p:par>
                            </p:childTnLst>
                          </p:cTn>
                        </p:par>
                        <p:par>
                          <p:cTn id="16" fill="hold" nodeType="afterGroup">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1229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nl-NL" altLang="nl-NL" sz="4000" smtClean="0"/>
              <a:t>Netvlies; Kegeltjes &amp; Staafjes (1)</a:t>
            </a:r>
          </a:p>
        </p:txBody>
      </p:sp>
      <p:sp>
        <p:nvSpPr>
          <p:cNvPr id="17411" name="Rectangle 3"/>
          <p:cNvSpPr>
            <a:spLocks noGrp="1" noChangeArrowheads="1"/>
          </p:cNvSpPr>
          <p:nvPr>
            <p:ph type="body" idx="1"/>
          </p:nvPr>
        </p:nvSpPr>
        <p:spPr/>
        <p:txBody>
          <a:bodyPr>
            <a:noAutofit/>
          </a:bodyPr>
          <a:lstStyle/>
          <a:p>
            <a:pPr eaLnBrk="1" hangingPunct="1">
              <a:lnSpc>
                <a:spcPct val="90000"/>
              </a:lnSpc>
            </a:pPr>
            <a:r>
              <a:rPr lang="nl-NL" altLang="nl-NL" sz="2400" dirty="0" smtClean="0"/>
              <a:t>Netvlies bestaat uit 4 lagen:</a:t>
            </a:r>
          </a:p>
          <a:p>
            <a:pPr lvl="1">
              <a:lnSpc>
                <a:spcPct val="90000"/>
              </a:lnSpc>
            </a:pPr>
            <a:r>
              <a:rPr lang="nl-NL" altLang="nl-NL" sz="2000" dirty="0" smtClean="0"/>
              <a:t>Twee lagen van zenuwcellen</a:t>
            </a:r>
          </a:p>
          <a:p>
            <a:pPr lvl="1" eaLnBrk="1" hangingPunct="1">
              <a:lnSpc>
                <a:spcPct val="90000"/>
              </a:lnSpc>
            </a:pPr>
            <a:r>
              <a:rPr lang="nl-NL" altLang="nl-NL" sz="2000" dirty="0" smtClean="0"/>
              <a:t>Laag van zintuigcellen</a:t>
            </a:r>
          </a:p>
          <a:p>
            <a:pPr lvl="1" eaLnBrk="1" hangingPunct="1">
              <a:lnSpc>
                <a:spcPct val="90000"/>
              </a:lnSpc>
            </a:pPr>
            <a:r>
              <a:rPr lang="nl-NL" altLang="nl-NL" sz="2000" dirty="0" smtClean="0"/>
              <a:t>Laag pigmentcellen</a:t>
            </a:r>
          </a:p>
          <a:p>
            <a:pPr eaLnBrk="1" hangingPunct="1">
              <a:lnSpc>
                <a:spcPct val="90000"/>
              </a:lnSpc>
            </a:pPr>
            <a:r>
              <a:rPr lang="nl-NL" altLang="nl-NL" sz="2400" u="sng" dirty="0" smtClean="0"/>
              <a:t>Laag van zintuigcellen</a:t>
            </a:r>
            <a:r>
              <a:rPr lang="nl-NL" altLang="nl-NL" sz="2400" dirty="0" smtClean="0"/>
              <a:t>:</a:t>
            </a:r>
          </a:p>
          <a:p>
            <a:pPr lvl="1" eaLnBrk="1" hangingPunct="1">
              <a:lnSpc>
                <a:spcPct val="90000"/>
              </a:lnSpc>
            </a:pPr>
            <a:r>
              <a:rPr lang="nl-NL" altLang="nl-NL" sz="2000" dirty="0" smtClean="0">
                <a:solidFill>
                  <a:srgbClr val="FF0000"/>
                </a:solidFill>
              </a:rPr>
              <a:t>Kegeltjes</a:t>
            </a:r>
            <a:r>
              <a:rPr lang="nl-NL" altLang="nl-NL" sz="2000" dirty="0" smtClean="0"/>
              <a:t> = kleuren zien</a:t>
            </a:r>
          </a:p>
          <a:p>
            <a:pPr lvl="1" eaLnBrk="1" hangingPunct="1">
              <a:lnSpc>
                <a:spcPct val="90000"/>
              </a:lnSpc>
            </a:pPr>
            <a:r>
              <a:rPr lang="nl-NL" altLang="nl-NL" sz="2000" dirty="0" smtClean="0">
                <a:solidFill>
                  <a:srgbClr val="FF0000"/>
                </a:solidFill>
              </a:rPr>
              <a:t>Staafjes</a:t>
            </a:r>
            <a:r>
              <a:rPr lang="nl-NL" altLang="nl-NL" sz="2000" dirty="0" smtClean="0"/>
              <a:t>   = zwart-grijs-wit zien</a:t>
            </a:r>
          </a:p>
          <a:p>
            <a:pPr lvl="1">
              <a:lnSpc>
                <a:spcPct val="90000"/>
              </a:lnSpc>
            </a:pPr>
            <a:r>
              <a:rPr lang="nl-NL" altLang="nl-NL" sz="2000" dirty="0" smtClean="0"/>
              <a:t>Gele vlek (macula lutea) </a:t>
            </a:r>
            <a:r>
              <a:rPr lang="nl-NL" altLang="nl-NL" sz="2000" dirty="0" smtClean="0">
                <a:sym typeface="Wingdings" pitchFamily="2" charset="2"/>
              </a:rPr>
              <a:t> gevoeligste plek van het netvlies, bevat veel kegeltjes</a:t>
            </a:r>
            <a:endParaRPr lang="nl-NL" altLang="nl-NL" sz="2000" dirty="0" smtClean="0"/>
          </a:p>
          <a:p>
            <a:pPr eaLnBrk="1" hangingPunct="1">
              <a:lnSpc>
                <a:spcPct val="90000"/>
              </a:lnSpc>
            </a:pPr>
            <a:r>
              <a:rPr lang="nl-NL" altLang="nl-NL" sz="2400" u="sng" dirty="0" smtClean="0"/>
              <a:t>Laag van zenuwcellen</a:t>
            </a:r>
          </a:p>
          <a:p>
            <a:pPr lvl="1" eaLnBrk="1" hangingPunct="1">
              <a:lnSpc>
                <a:spcPct val="90000"/>
              </a:lnSpc>
            </a:pPr>
            <a:r>
              <a:rPr lang="nl-NL" altLang="nl-NL" sz="2000" dirty="0" smtClean="0"/>
              <a:t>Geleiden impulsen van staafjes en kegeltjes naar de hersenen, via de blinde vlek waar de oogzenuw het oog verlaat</a:t>
            </a:r>
          </a:p>
        </p:txBody>
      </p:sp>
    </p:spTree>
    <p:extLst>
      <p:ext uri="{BB962C8B-B14F-4D97-AF65-F5344CB8AC3E}">
        <p14:creationId xmlns:p14="http://schemas.microsoft.com/office/powerpoint/2010/main" val="8487270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p:cNvPicPr>
            <a:picLocks noChangeAspect="1" noChangeArrowheads="1"/>
          </p:cNvPicPr>
          <p:nvPr/>
        </p:nvPicPr>
        <p:blipFill>
          <a:blip r:embed="rId2">
            <a:extLst>
              <a:ext uri="{28A0092B-C50C-407E-A947-70E740481C1C}">
                <a14:useLocalDpi xmlns:a14="http://schemas.microsoft.com/office/drawing/2010/main" val="0"/>
              </a:ext>
            </a:extLst>
          </a:blip>
          <a:srcRect l="21350" t="26999" r="8159" b="22124"/>
          <a:stretch>
            <a:fillRect/>
          </a:stretch>
        </p:blipFill>
        <p:spPr bwMode="auto">
          <a:xfrm>
            <a:off x="539750" y="60325"/>
            <a:ext cx="7486650" cy="679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68507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fgeronde rechthoek 1"/>
          <p:cNvSpPr/>
          <p:nvPr/>
        </p:nvSpPr>
        <p:spPr>
          <a:xfrm>
            <a:off x="384785" y="188640"/>
            <a:ext cx="8496944" cy="108012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4000" b="1" dirty="0" smtClean="0">
                <a:solidFill>
                  <a:schemeClr val="accent1">
                    <a:lumMod val="60000"/>
                    <a:lumOff val="40000"/>
                  </a:schemeClr>
                </a:solidFill>
              </a:rPr>
              <a:t>    </a:t>
            </a:r>
            <a:r>
              <a:rPr lang="nl-BE" sz="4400" dirty="0" smtClean="0">
                <a:solidFill>
                  <a:schemeClr val="tx1"/>
                </a:solidFill>
              </a:rPr>
              <a:t>Fotoreceptoren in het netvlies</a:t>
            </a:r>
            <a:endParaRPr lang="nl-BE" sz="4000" dirty="0">
              <a:solidFill>
                <a:schemeClr val="tx1"/>
              </a:solidFill>
            </a:endParaRPr>
          </a:p>
        </p:txBody>
      </p:sp>
      <p:pic>
        <p:nvPicPr>
          <p:cNvPr id="1026" name="Picture 2" descr="E:\Thema 1\P028_F1.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2501751"/>
            <a:ext cx="8630209" cy="4053839"/>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996008" y="2060848"/>
            <a:ext cx="3960440" cy="400110"/>
          </a:xfrm>
          <a:prstGeom prst="rect">
            <a:avLst/>
          </a:prstGeom>
          <a:noFill/>
        </p:spPr>
        <p:txBody>
          <a:bodyPr wrap="square" rtlCol="0">
            <a:spAutoFit/>
          </a:bodyPr>
          <a:lstStyle/>
          <a:p>
            <a:r>
              <a:rPr lang="nl-BE" sz="2000" dirty="0" smtClean="0"/>
              <a:t>            4 lagen van cellen</a:t>
            </a:r>
            <a:endParaRPr lang="nl-BE" sz="2000" dirty="0"/>
          </a:p>
        </p:txBody>
      </p:sp>
      <p:sp>
        <p:nvSpPr>
          <p:cNvPr id="7" name="PIJL-RECHTS 6"/>
          <p:cNvSpPr/>
          <p:nvPr/>
        </p:nvSpPr>
        <p:spPr>
          <a:xfrm>
            <a:off x="1187624" y="2245514"/>
            <a:ext cx="36004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2094535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nl-NL" altLang="nl-NL" sz="4000" dirty="0" smtClean="0"/>
              <a:t>Netvlies; Kegeltjes &amp; Staafjes (2)</a:t>
            </a:r>
          </a:p>
        </p:txBody>
      </p:sp>
      <p:sp>
        <p:nvSpPr>
          <p:cNvPr id="19459" name="Rectangle 3"/>
          <p:cNvSpPr>
            <a:spLocks noGrp="1" noChangeArrowheads="1"/>
          </p:cNvSpPr>
          <p:nvPr>
            <p:ph type="body" idx="1"/>
          </p:nvPr>
        </p:nvSpPr>
        <p:spPr/>
        <p:txBody>
          <a:bodyPr>
            <a:normAutofit/>
          </a:bodyPr>
          <a:lstStyle/>
          <a:p>
            <a:pPr eaLnBrk="1" hangingPunct="1"/>
            <a:r>
              <a:rPr lang="nl-NL" altLang="nl-NL" sz="2400" dirty="0" smtClean="0">
                <a:solidFill>
                  <a:srgbClr val="FF0000"/>
                </a:solidFill>
              </a:rPr>
              <a:t>Staafjes</a:t>
            </a:r>
          </a:p>
          <a:p>
            <a:pPr lvl="1" eaLnBrk="1" hangingPunct="1"/>
            <a:r>
              <a:rPr lang="nl-NL" altLang="nl-NL" sz="2000" dirty="0" smtClean="0"/>
              <a:t>Lage drempelwaarde voor licht </a:t>
            </a:r>
            <a:r>
              <a:rPr lang="nl-NL" altLang="nl-NL" sz="2000" dirty="0" smtClean="0">
                <a:sym typeface="Wingdings" pitchFamily="2" charset="2"/>
              </a:rPr>
              <a:t> gebruik in schemering/donker</a:t>
            </a:r>
          </a:p>
          <a:p>
            <a:pPr lvl="1" eaLnBrk="1" hangingPunct="1"/>
            <a:r>
              <a:rPr lang="nl-NL" altLang="nl-NL" sz="2000" dirty="0" smtClean="0">
                <a:sym typeface="Wingdings" pitchFamily="2" charset="2"/>
              </a:rPr>
              <a:t>Liggen niet in gele vlek en blinde vlek</a:t>
            </a:r>
          </a:p>
          <a:p>
            <a:pPr eaLnBrk="1" hangingPunct="1"/>
            <a:r>
              <a:rPr lang="nl-NL" altLang="nl-NL" sz="2400" dirty="0" smtClean="0">
                <a:solidFill>
                  <a:srgbClr val="FF0000"/>
                </a:solidFill>
              </a:rPr>
              <a:t>Kegeltjes</a:t>
            </a:r>
          </a:p>
          <a:p>
            <a:pPr lvl="1" eaLnBrk="1" hangingPunct="1"/>
            <a:r>
              <a:rPr lang="nl-NL" altLang="nl-NL" sz="2000" dirty="0" smtClean="0"/>
              <a:t>Hogere drempelwaarde </a:t>
            </a:r>
            <a:r>
              <a:rPr lang="nl-NL" altLang="nl-NL" sz="2000" dirty="0" smtClean="0">
                <a:sym typeface="Wingdings" pitchFamily="2" charset="2"/>
              </a:rPr>
              <a:t> alleen bij voldoende licht</a:t>
            </a:r>
          </a:p>
          <a:p>
            <a:pPr lvl="1" eaLnBrk="1" hangingPunct="1"/>
            <a:r>
              <a:rPr lang="nl-NL" altLang="nl-NL" sz="2000" dirty="0" smtClean="0">
                <a:sym typeface="Wingdings" pitchFamily="2" charset="2"/>
              </a:rPr>
              <a:t>Vooral in de gele vlek</a:t>
            </a:r>
          </a:p>
          <a:p>
            <a:pPr lvl="1" eaLnBrk="1" hangingPunct="1"/>
            <a:r>
              <a:rPr lang="nl-NL" altLang="nl-NL" sz="2000" dirty="0" smtClean="0">
                <a:sym typeface="Wingdings" pitchFamily="2" charset="2"/>
              </a:rPr>
              <a:t>Liggen niet in de rand van het netvlies</a:t>
            </a:r>
          </a:p>
          <a:p>
            <a:pPr lvl="1" eaLnBrk="1" hangingPunct="1"/>
            <a:r>
              <a:rPr lang="nl-NL" altLang="nl-NL" sz="2000" dirty="0" smtClean="0">
                <a:sym typeface="Wingdings" pitchFamily="2" charset="2"/>
              </a:rPr>
              <a:t>Hiermee kun je het scherpst zien</a:t>
            </a:r>
            <a:endParaRPr lang="nl-NL" altLang="nl-NL" sz="2000" dirty="0" smtClean="0"/>
          </a:p>
        </p:txBody>
      </p:sp>
    </p:spTree>
    <p:extLst>
      <p:ext uri="{BB962C8B-B14F-4D97-AF65-F5344CB8AC3E}">
        <p14:creationId xmlns:p14="http://schemas.microsoft.com/office/powerpoint/2010/main" val="3438100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fgeronde rechthoek 2"/>
          <p:cNvSpPr/>
          <p:nvPr/>
        </p:nvSpPr>
        <p:spPr>
          <a:xfrm>
            <a:off x="1195332" y="491243"/>
            <a:ext cx="6912768" cy="1017223"/>
          </a:xfrm>
          <a:prstGeom prst="roundRect">
            <a:avLst/>
          </a:prstGeom>
          <a:solidFill>
            <a:schemeClr val="bg1"/>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nl-BE" sz="4400" dirty="0" smtClean="0">
                <a:solidFill>
                  <a:schemeClr val="tx1"/>
                </a:solidFill>
              </a:rPr>
              <a:t>Bouw van het oog</a:t>
            </a:r>
            <a:endParaRPr lang="nl-BE" sz="4400" dirty="0">
              <a:solidFill>
                <a:schemeClr val="tx1"/>
              </a:solidFill>
            </a:endParaRPr>
          </a:p>
        </p:txBody>
      </p:sp>
      <p:sp>
        <p:nvSpPr>
          <p:cNvPr id="6" name="Afgeronde rechthoek 5"/>
          <p:cNvSpPr/>
          <p:nvPr/>
        </p:nvSpPr>
        <p:spPr>
          <a:xfrm>
            <a:off x="547260" y="1772816"/>
            <a:ext cx="8208912" cy="108012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3600" b="1" dirty="0" smtClean="0">
                <a:solidFill>
                  <a:schemeClr val="accent1">
                    <a:lumMod val="60000"/>
                    <a:lumOff val="40000"/>
                  </a:schemeClr>
                </a:solidFill>
              </a:rPr>
              <a:t>   </a:t>
            </a:r>
            <a:r>
              <a:rPr lang="nl-BE" sz="3600" dirty="0" smtClean="0">
                <a:solidFill>
                  <a:schemeClr val="tx1"/>
                </a:solidFill>
              </a:rPr>
              <a:t>Beschermende delen rond het oog</a:t>
            </a:r>
            <a:endParaRPr lang="nl-BE" sz="3600" dirty="0">
              <a:solidFill>
                <a:schemeClr val="tx1"/>
              </a:solidFill>
            </a:endParaRPr>
          </a:p>
        </p:txBody>
      </p:sp>
      <p:sp>
        <p:nvSpPr>
          <p:cNvPr id="8" name="Tekstvak 7"/>
          <p:cNvSpPr txBox="1"/>
          <p:nvPr/>
        </p:nvSpPr>
        <p:spPr>
          <a:xfrm>
            <a:off x="395536" y="3140968"/>
            <a:ext cx="4968552" cy="2677656"/>
          </a:xfrm>
          <a:prstGeom prst="rect">
            <a:avLst/>
          </a:prstGeom>
          <a:noFill/>
        </p:spPr>
        <p:txBody>
          <a:bodyPr wrap="square" rtlCol="0">
            <a:spAutoFit/>
          </a:bodyPr>
          <a:lstStyle/>
          <a:p>
            <a:pPr marL="342900" indent="-342900">
              <a:buFont typeface="Wingdings" panose="05000000000000000000" pitchFamily="2" charset="2"/>
              <a:buChar char="ü"/>
            </a:pPr>
            <a:r>
              <a:rPr lang="nl-BE" sz="2400" dirty="0" smtClean="0"/>
              <a:t>Oogkas</a:t>
            </a:r>
          </a:p>
          <a:p>
            <a:pPr marL="342900" indent="-342900">
              <a:buFont typeface="Wingdings" panose="05000000000000000000" pitchFamily="2" charset="2"/>
              <a:buChar char="ü"/>
            </a:pPr>
            <a:r>
              <a:rPr lang="nl-BE" sz="2400" dirty="0" smtClean="0"/>
              <a:t>Vetkussen</a:t>
            </a:r>
          </a:p>
          <a:p>
            <a:pPr marL="342900" indent="-342900">
              <a:buFont typeface="Wingdings" panose="05000000000000000000" pitchFamily="2" charset="2"/>
              <a:buChar char="ü"/>
            </a:pPr>
            <a:r>
              <a:rPr lang="nl-BE" sz="2400" dirty="0" smtClean="0"/>
              <a:t>Wenkbrauwen</a:t>
            </a:r>
          </a:p>
          <a:p>
            <a:pPr marL="342900" indent="-342900">
              <a:buFont typeface="Wingdings" panose="05000000000000000000" pitchFamily="2" charset="2"/>
              <a:buChar char="ü"/>
            </a:pPr>
            <a:r>
              <a:rPr lang="nl-BE" sz="2400" dirty="0" smtClean="0"/>
              <a:t>Oogleden</a:t>
            </a:r>
          </a:p>
          <a:p>
            <a:pPr marL="342900" indent="-342900">
              <a:buFont typeface="Wingdings" panose="05000000000000000000" pitchFamily="2" charset="2"/>
              <a:buChar char="ü"/>
            </a:pPr>
            <a:r>
              <a:rPr lang="nl-BE" sz="2400" dirty="0" smtClean="0"/>
              <a:t>Wimpers</a:t>
            </a:r>
          </a:p>
          <a:p>
            <a:pPr marL="342900" indent="-342900">
              <a:buFont typeface="Wingdings" panose="05000000000000000000" pitchFamily="2" charset="2"/>
              <a:buChar char="ü"/>
            </a:pPr>
            <a:r>
              <a:rPr lang="nl-BE" sz="2400" dirty="0" smtClean="0"/>
              <a:t>Traanvocht</a:t>
            </a:r>
          </a:p>
          <a:p>
            <a:pPr marL="342900" indent="-342900">
              <a:buFont typeface="Wingdings" panose="05000000000000000000" pitchFamily="2" charset="2"/>
              <a:buChar char="ü"/>
            </a:pPr>
            <a:endParaRPr lang="nl-BE" sz="2400" b="1" dirty="0"/>
          </a:p>
        </p:txBody>
      </p:sp>
      <p:pic>
        <p:nvPicPr>
          <p:cNvPr id="2051" name="Picture 3" descr="E:\Thema 1\P016_F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013" y="2911267"/>
            <a:ext cx="3168352" cy="3891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646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11831" y="332656"/>
            <a:ext cx="8655294" cy="1938992"/>
          </a:xfrm>
          <a:prstGeom prst="rect">
            <a:avLst/>
          </a:prstGeom>
          <a:noFill/>
        </p:spPr>
        <p:txBody>
          <a:bodyPr wrap="square" rtlCol="0">
            <a:spAutoFit/>
          </a:bodyPr>
          <a:lstStyle/>
          <a:p>
            <a:pPr marL="285750" indent="-285750">
              <a:buFont typeface="Wingdings" panose="05000000000000000000" pitchFamily="2" charset="2"/>
              <a:buChar char="ü"/>
            </a:pPr>
            <a:r>
              <a:rPr lang="nl-BE" sz="2000" b="1" dirty="0" err="1" smtClean="0">
                <a:solidFill>
                  <a:schemeClr val="accent1"/>
                </a:solidFill>
              </a:rPr>
              <a:t>Pigmentlaag</a:t>
            </a:r>
            <a:r>
              <a:rPr lang="nl-BE" sz="2000" b="1" dirty="0" smtClean="0">
                <a:solidFill>
                  <a:schemeClr val="accent1"/>
                </a:solidFill>
              </a:rPr>
              <a:t>	</a:t>
            </a:r>
            <a:r>
              <a:rPr lang="nl-BE" sz="2000" b="1" dirty="0" smtClean="0">
                <a:sym typeface="Wingdings"/>
              </a:rPr>
              <a:t>  </a:t>
            </a:r>
            <a:r>
              <a:rPr lang="nl-BE" sz="2000" dirty="0" smtClean="0">
                <a:sym typeface="Wingdings"/>
              </a:rPr>
              <a:t>zwarte laag (bevat pigmentkorrels)</a:t>
            </a:r>
          </a:p>
          <a:p>
            <a:r>
              <a:rPr lang="nl-BE" sz="2000" dirty="0">
                <a:solidFill>
                  <a:schemeClr val="accent1"/>
                </a:solidFill>
                <a:sym typeface="Wingdings"/>
              </a:rPr>
              <a:t>	</a:t>
            </a:r>
            <a:r>
              <a:rPr lang="nl-BE" sz="2000" dirty="0" smtClean="0">
                <a:solidFill>
                  <a:schemeClr val="accent1"/>
                </a:solidFill>
                <a:sym typeface="Wingdings"/>
              </a:rPr>
              <a:t>	</a:t>
            </a:r>
            <a:r>
              <a:rPr lang="nl-BE" sz="2000" b="1" dirty="0" smtClean="0">
                <a:sym typeface="Wingdings"/>
              </a:rPr>
              <a:t>  </a:t>
            </a:r>
            <a:r>
              <a:rPr lang="nl-BE" sz="2000" dirty="0" smtClean="0">
                <a:sym typeface="Wingdings"/>
              </a:rPr>
              <a:t>verhindert weerkaatsen van lichtstralen</a:t>
            </a:r>
          </a:p>
          <a:p>
            <a:endParaRPr lang="nl-BE" sz="2000" dirty="0" smtClean="0">
              <a:sym typeface="Wingdings"/>
            </a:endParaRPr>
          </a:p>
          <a:p>
            <a:pPr marL="342900" indent="-342900">
              <a:buFont typeface="Wingdings" panose="05000000000000000000" pitchFamily="2" charset="2"/>
              <a:buChar char="ü"/>
            </a:pPr>
            <a:r>
              <a:rPr lang="nl-BE" sz="2000" b="1" dirty="0" smtClean="0">
                <a:solidFill>
                  <a:schemeClr val="accent1"/>
                </a:solidFill>
              </a:rPr>
              <a:t>Fotoreceptoren: staafjes en kegeltjes</a:t>
            </a:r>
          </a:p>
          <a:p>
            <a:pPr marL="285750" indent="-285750">
              <a:buFont typeface="Wingdings" panose="05000000000000000000" pitchFamily="2" charset="2"/>
              <a:buChar char="ü"/>
            </a:pPr>
            <a:endParaRPr lang="nl-BE" sz="2000" dirty="0">
              <a:solidFill>
                <a:schemeClr val="accent1"/>
              </a:solidFill>
            </a:endParaRPr>
          </a:p>
          <a:p>
            <a:r>
              <a:rPr lang="nl-BE" sz="2000" dirty="0" smtClean="0">
                <a:solidFill>
                  <a:schemeClr val="accent1"/>
                </a:solidFill>
              </a:rPr>
              <a:t>	</a:t>
            </a:r>
            <a:endParaRPr lang="nl-BE" sz="2000" dirty="0" smtClean="0"/>
          </a:p>
        </p:txBody>
      </p:sp>
      <p:pic>
        <p:nvPicPr>
          <p:cNvPr id="2050" name="Picture 2" descr="E:\Thema 1\P028_F1.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831" y="2271648"/>
            <a:ext cx="3945632" cy="394563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Thema 1\P028_F1.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89" y="2261574"/>
            <a:ext cx="4367515" cy="3918518"/>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7020272" y="1772816"/>
            <a:ext cx="1656184" cy="369332"/>
          </a:xfrm>
          <a:prstGeom prst="rect">
            <a:avLst/>
          </a:prstGeom>
          <a:noFill/>
        </p:spPr>
        <p:txBody>
          <a:bodyPr wrap="square" rtlCol="0">
            <a:spAutoFit/>
          </a:bodyPr>
          <a:lstStyle/>
          <a:p>
            <a:r>
              <a:rPr lang="nl-BE" dirty="0" smtClean="0"/>
              <a:t>gele vlek</a:t>
            </a:r>
            <a:endParaRPr lang="nl-BE" dirty="0"/>
          </a:p>
        </p:txBody>
      </p:sp>
      <p:sp>
        <p:nvSpPr>
          <p:cNvPr id="6" name="Tekstvak 5"/>
          <p:cNvSpPr txBox="1"/>
          <p:nvPr/>
        </p:nvSpPr>
        <p:spPr>
          <a:xfrm>
            <a:off x="5080562" y="1772816"/>
            <a:ext cx="1656184" cy="369332"/>
          </a:xfrm>
          <a:prstGeom prst="rect">
            <a:avLst/>
          </a:prstGeom>
          <a:noFill/>
        </p:spPr>
        <p:txBody>
          <a:bodyPr wrap="square" rtlCol="0">
            <a:spAutoFit/>
          </a:bodyPr>
          <a:lstStyle/>
          <a:p>
            <a:r>
              <a:rPr lang="nl-BE" dirty="0" smtClean="0"/>
              <a:t>blinde vlek</a:t>
            </a:r>
            <a:endParaRPr lang="nl-BE" dirty="0"/>
          </a:p>
        </p:txBody>
      </p:sp>
      <p:cxnSp>
        <p:nvCxnSpPr>
          <p:cNvPr id="5" name="Rechte verbindingslijn met pijl 4"/>
          <p:cNvCxnSpPr/>
          <p:nvPr/>
        </p:nvCxnSpPr>
        <p:spPr>
          <a:xfrm>
            <a:off x="5508104" y="2142148"/>
            <a:ext cx="504056" cy="207868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Rechte verbindingslijn met pijl 8"/>
          <p:cNvCxnSpPr/>
          <p:nvPr/>
        </p:nvCxnSpPr>
        <p:spPr>
          <a:xfrm flipH="1">
            <a:off x="6660232" y="2168640"/>
            <a:ext cx="864096" cy="205219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0456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Afbeelding 3" descr="Netvlies schem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55713"/>
            <a:ext cx="912177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4776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0"/>
            <a:ext cx="7772400" cy="1143000"/>
          </a:xfrm>
        </p:spPr>
        <p:txBody>
          <a:bodyPr/>
          <a:lstStyle/>
          <a:p>
            <a:r>
              <a:rPr lang="nl-NL" altLang="nl-NL" dirty="0" smtClean="0"/>
              <a:t>Ogen en Hersenen</a:t>
            </a:r>
            <a:endParaRPr lang="en-US" altLang="nl-NL" dirty="0">
              <a:latin typeface="Comic Sans MS" pitchFamily="66" charset="0"/>
            </a:endParaRPr>
          </a:p>
        </p:txBody>
      </p:sp>
      <p:pic>
        <p:nvPicPr>
          <p:cNvPr id="17412" name="Picture 4" descr="C:\My Documents\JWG\praatjes\oog\oog hersenen sche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143000"/>
            <a:ext cx="5410200" cy="54102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2843808" y="1484784"/>
            <a:ext cx="1512168" cy="307777"/>
          </a:xfrm>
          <a:prstGeom prst="rect">
            <a:avLst/>
          </a:prstGeom>
          <a:solidFill>
            <a:schemeClr val="bg1"/>
          </a:solidFill>
        </p:spPr>
        <p:txBody>
          <a:bodyPr wrap="square" rtlCol="0">
            <a:spAutoFit/>
          </a:bodyPr>
          <a:lstStyle/>
          <a:p>
            <a:r>
              <a:rPr lang="nl-NL" sz="1400" b="1" dirty="0" smtClean="0">
                <a:solidFill>
                  <a:srgbClr val="C00000"/>
                </a:solidFill>
              </a:rPr>
              <a:t>Linker </a:t>
            </a:r>
            <a:r>
              <a:rPr lang="nl-NL" sz="1400" b="1" dirty="0" err="1" smtClean="0">
                <a:solidFill>
                  <a:srgbClr val="C00000"/>
                </a:solidFill>
              </a:rPr>
              <a:t>gezichtveld</a:t>
            </a:r>
            <a:endParaRPr lang="nl-NL" sz="1400" b="1" dirty="0">
              <a:solidFill>
                <a:srgbClr val="C00000"/>
              </a:solidFill>
            </a:endParaRPr>
          </a:p>
        </p:txBody>
      </p:sp>
      <p:sp>
        <p:nvSpPr>
          <p:cNvPr id="6" name="Tekstvak 5"/>
          <p:cNvSpPr txBox="1"/>
          <p:nvPr/>
        </p:nvSpPr>
        <p:spPr>
          <a:xfrm>
            <a:off x="4610100" y="1484784"/>
            <a:ext cx="1618084" cy="307777"/>
          </a:xfrm>
          <a:prstGeom prst="rect">
            <a:avLst/>
          </a:prstGeom>
          <a:solidFill>
            <a:schemeClr val="bg1"/>
          </a:solidFill>
        </p:spPr>
        <p:txBody>
          <a:bodyPr wrap="square" rtlCol="0">
            <a:spAutoFit/>
          </a:bodyPr>
          <a:lstStyle/>
          <a:p>
            <a:pPr algn="r"/>
            <a:r>
              <a:rPr lang="nl-NL" sz="1400" b="1" dirty="0" smtClean="0">
                <a:solidFill>
                  <a:srgbClr val="3C14AC"/>
                </a:solidFill>
              </a:rPr>
              <a:t>Rechter </a:t>
            </a:r>
            <a:r>
              <a:rPr lang="nl-NL" sz="1400" b="1" dirty="0" err="1" smtClean="0">
                <a:solidFill>
                  <a:srgbClr val="3C14AC"/>
                </a:solidFill>
              </a:rPr>
              <a:t>gezichtveld</a:t>
            </a:r>
            <a:endParaRPr lang="nl-NL" sz="1400" b="1" dirty="0">
              <a:solidFill>
                <a:srgbClr val="3C14AC"/>
              </a:solidFill>
            </a:endParaRPr>
          </a:p>
        </p:txBody>
      </p:sp>
    </p:spTree>
    <p:extLst>
      <p:ext uri="{BB962C8B-B14F-4D97-AF65-F5344CB8AC3E}">
        <p14:creationId xmlns:p14="http://schemas.microsoft.com/office/powerpoint/2010/main" val="23150468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467544" y="116632"/>
            <a:ext cx="8183562" cy="1050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a:r>
              <a:rPr lang="nl-NL" altLang="nl-NL" dirty="0" smtClean="0">
                <a:effectLst/>
              </a:rPr>
              <a:t>Verwerking lichtprikkels</a:t>
            </a:r>
          </a:p>
        </p:txBody>
      </p:sp>
      <p:pic>
        <p:nvPicPr>
          <p:cNvPr id="69636" name="Picture 4" descr="chiasma optic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196752"/>
            <a:ext cx="5689600" cy="484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204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bwMode="auto">
          <a:xfrm>
            <a:off x="611560" y="332656"/>
            <a:ext cx="8183562" cy="1050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a:r>
              <a:rPr lang="nl-NL" altLang="nl-NL" dirty="0" smtClean="0">
                <a:effectLst/>
              </a:rPr>
              <a:t>Visuele schors</a:t>
            </a:r>
          </a:p>
        </p:txBody>
      </p:sp>
      <p:pic>
        <p:nvPicPr>
          <p:cNvPr id="71684" name="Picture 4" descr="gezichtsbedr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3996" y="1844824"/>
            <a:ext cx="5688012" cy="338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7393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611560" y="260648"/>
            <a:ext cx="8183562" cy="1050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a:r>
              <a:rPr lang="nl-NL" altLang="nl-NL" dirty="0" smtClean="0">
                <a:effectLst/>
              </a:rPr>
              <a:t>Visuele schors</a:t>
            </a:r>
          </a:p>
        </p:txBody>
      </p:sp>
      <p:pic>
        <p:nvPicPr>
          <p:cNvPr id="73732" name="Picture 4" descr="Liar"/>
          <p:cNvPicPr>
            <a:picLocks noChangeAspect="1" noChangeArrowheads="1"/>
          </p:cNvPicPr>
          <p:nvPr/>
        </p:nvPicPr>
        <p:blipFill>
          <a:blip r:embed="rId2">
            <a:extLst>
              <a:ext uri="{28A0092B-C50C-407E-A947-70E740481C1C}">
                <a14:useLocalDpi xmlns:a14="http://schemas.microsoft.com/office/drawing/2010/main" val="0"/>
              </a:ext>
            </a:extLst>
          </a:blip>
          <a:srcRect r="3656"/>
          <a:stretch>
            <a:fillRect/>
          </a:stretch>
        </p:blipFill>
        <p:spPr bwMode="auto">
          <a:xfrm>
            <a:off x="1763688" y="1825337"/>
            <a:ext cx="5689600" cy="405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9332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412750" y="260648"/>
            <a:ext cx="8183562" cy="1050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a:r>
              <a:rPr lang="nl-NL" altLang="nl-NL" dirty="0" smtClean="0">
                <a:effectLst/>
              </a:rPr>
              <a:t>Visuele schors</a:t>
            </a:r>
          </a:p>
        </p:txBody>
      </p:sp>
      <p:pic>
        <p:nvPicPr>
          <p:cNvPr id="75779" name="Picture 3" descr="Liar"/>
          <p:cNvPicPr>
            <a:picLocks noChangeAspect="1" noChangeArrowheads="1"/>
          </p:cNvPicPr>
          <p:nvPr/>
        </p:nvPicPr>
        <p:blipFill>
          <a:blip r:embed="rId2">
            <a:extLst>
              <a:ext uri="{28A0092B-C50C-407E-A947-70E740481C1C}">
                <a14:useLocalDpi xmlns:a14="http://schemas.microsoft.com/office/drawing/2010/main" val="0"/>
              </a:ext>
            </a:extLst>
          </a:blip>
          <a:srcRect b="3656"/>
          <a:stretch>
            <a:fillRect/>
          </a:stretch>
        </p:blipFill>
        <p:spPr bwMode="auto">
          <a:xfrm>
            <a:off x="2771800" y="1340768"/>
            <a:ext cx="3608387" cy="506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302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r>
              <a:rPr lang="nl-NL" altLang="nl-NL" smtClean="0"/>
              <a:t>Bescherming</a:t>
            </a:r>
          </a:p>
        </p:txBody>
      </p:sp>
      <p:sp>
        <p:nvSpPr>
          <p:cNvPr id="3075" name="Tijdelijke aanduiding voor inhoud 2"/>
          <p:cNvSpPr>
            <a:spLocks noGrp="1"/>
          </p:cNvSpPr>
          <p:nvPr>
            <p:ph idx="1"/>
          </p:nvPr>
        </p:nvSpPr>
        <p:spPr/>
        <p:txBody>
          <a:bodyPr>
            <a:normAutofit/>
          </a:bodyPr>
          <a:lstStyle/>
          <a:p>
            <a:r>
              <a:rPr lang="nl-NL" altLang="nl-NL" sz="2400" dirty="0" smtClean="0"/>
              <a:t>Oogkas beschermt tegen trauma</a:t>
            </a:r>
          </a:p>
          <a:p>
            <a:r>
              <a:rPr lang="nl-NL" altLang="nl-NL" sz="2400" dirty="0" smtClean="0"/>
              <a:t>Oog is ingebed in vetweefsel dat tegen schokken beschermt</a:t>
            </a:r>
          </a:p>
          <a:p>
            <a:r>
              <a:rPr lang="nl-NL" altLang="nl-NL" sz="2400" dirty="0" smtClean="0"/>
              <a:t>Wenkbrauwen zorgen ervoor dat er geen zweet of ander vocht de ogen in loopt</a:t>
            </a:r>
          </a:p>
          <a:p>
            <a:r>
              <a:rPr lang="nl-NL" altLang="nl-NL" sz="2400" dirty="0" smtClean="0"/>
              <a:t>Wimpers beschermen de ogen tegen vuiltjes en fel licht</a:t>
            </a:r>
          </a:p>
        </p:txBody>
      </p:sp>
      <p:pic>
        <p:nvPicPr>
          <p:cNvPr id="30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861048"/>
            <a:ext cx="24384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8470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Thema 1\P017_F1.3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28344" cy="425915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Thema 1\P017_F1.3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1033" y="1988840"/>
            <a:ext cx="6246137" cy="4801835"/>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3491880" y="332656"/>
            <a:ext cx="4178541" cy="769441"/>
          </a:xfrm>
          <a:prstGeom prst="rect">
            <a:avLst/>
          </a:prstGeom>
          <a:noFill/>
        </p:spPr>
        <p:txBody>
          <a:bodyPr wrap="square" rtlCol="0">
            <a:spAutoFit/>
          </a:bodyPr>
          <a:lstStyle/>
          <a:p>
            <a:r>
              <a:rPr lang="nl-NL" sz="4400" dirty="0" smtClean="0"/>
              <a:t>Traanvocht</a:t>
            </a:r>
            <a:endParaRPr lang="nl-NL" sz="4400" dirty="0"/>
          </a:p>
        </p:txBody>
      </p:sp>
      <p:sp>
        <p:nvSpPr>
          <p:cNvPr id="3" name="Tekstvak 2"/>
          <p:cNvSpPr txBox="1"/>
          <p:nvPr/>
        </p:nvSpPr>
        <p:spPr>
          <a:xfrm>
            <a:off x="3491880" y="1243960"/>
            <a:ext cx="5472608" cy="707886"/>
          </a:xfrm>
          <a:prstGeom prst="rect">
            <a:avLst/>
          </a:prstGeom>
          <a:noFill/>
        </p:spPr>
        <p:txBody>
          <a:bodyPr wrap="square" rtlCol="0">
            <a:spAutoFit/>
          </a:bodyPr>
          <a:lstStyle/>
          <a:p>
            <a:pPr marL="285750" indent="-285750">
              <a:buFont typeface="Arial" panose="020B0604020202020204" pitchFamily="34" charset="0"/>
              <a:buChar char="•"/>
            </a:pPr>
            <a:r>
              <a:rPr lang="nl-NL" sz="2000" dirty="0" smtClean="0"/>
              <a:t>Bevochtiging </a:t>
            </a:r>
            <a:r>
              <a:rPr lang="nl-NL" sz="2000" dirty="0"/>
              <a:t>van het </a:t>
            </a:r>
            <a:r>
              <a:rPr lang="nl-NL" sz="2000" dirty="0" smtClean="0"/>
              <a:t>oog</a:t>
            </a:r>
          </a:p>
          <a:p>
            <a:pPr marL="285750" indent="-285750">
              <a:buFont typeface="Arial" panose="020B0604020202020204" pitchFamily="34" charset="0"/>
              <a:buChar char="•"/>
            </a:pPr>
            <a:r>
              <a:rPr lang="nl-NL" sz="2000" dirty="0" err="1" smtClean="0"/>
              <a:t>Lysozyme</a:t>
            </a:r>
            <a:r>
              <a:rPr lang="nl-NL" sz="2000" dirty="0" smtClean="0"/>
              <a:t>, breekt celwand bacteriën af</a:t>
            </a:r>
            <a:endParaRPr lang="nl-NL" sz="2000" dirty="0"/>
          </a:p>
        </p:txBody>
      </p:sp>
    </p:spTree>
    <p:extLst>
      <p:ext uri="{BB962C8B-B14F-4D97-AF65-F5344CB8AC3E}">
        <p14:creationId xmlns:p14="http://schemas.microsoft.com/office/powerpoint/2010/main" val="1310141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fgeronde rechthoek 1"/>
          <p:cNvSpPr/>
          <p:nvPr/>
        </p:nvSpPr>
        <p:spPr>
          <a:xfrm>
            <a:off x="395536" y="260648"/>
            <a:ext cx="8208912" cy="108012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4400" dirty="0" smtClean="0">
                <a:solidFill>
                  <a:schemeClr val="tx1"/>
                </a:solidFill>
              </a:rPr>
              <a:t>Oogspieren</a:t>
            </a:r>
            <a:endParaRPr lang="nl-BE" sz="4400" dirty="0">
              <a:solidFill>
                <a:schemeClr val="tx1"/>
              </a:solidFill>
            </a:endParaRPr>
          </a:p>
        </p:txBody>
      </p:sp>
      <p:sp>
        <p:nvSpPr>
          <p:cNvPr id="3" name="Tekstvak 2"/>
          <p:cNvSpPr txBox="1"/>
          <p:nvPr/>
        </p:nvSpPr>
        <p:spPr>
          <a:xfrm>
            <a:off x="395536" y="1556792"/>
            <a:ext cx="4968552" cy="1200329"/>
          </a:xfrm>
          <a:prstGeom prst="rect">
            <a:avLst/>
          </a:prstGeom>
          <a:noFill/>
        </p:spPr>
        <p:txBody>
          <a:bodyPr wrap="square" rtlCol="0">
            <a:spAutoFit/>
          </a:bodyPr>
          <a:lstStyle/>
          <a:p>
            <a:pPr marL="342900" indent="-342900">
              <a:buFont typeface="Wingdings" panose="05000000000000000000" pitchFamily="2" charset="2"/>
              <a:buChar char="ü"/>
            </a:pPr>
            <a:r>
              <a:rPr lang="nl-BE" sz="2400" b="1" dirty="0" smtClean="0"/>
              <a:t>4 rechte oogspieren</a:t>
            </a:r>
          </a:p>
          <a:p>
            <a:pPr marL="342900" indent="-342900">
              <a:buFont typeface="Wingdings" panose="05000000000000000000" pitchFamily="2" charset="2"/>
              <a:buChar char="ü"/>
            </a:pPr>
            <a:r>
              <a:rPr lang="nl-BE" sz="2400" b="1" dirty="0" smtClean="0"/>
              <a:t>2 schuine oogspieren</a:t>
            </a:r>
          </a:p>
          <a:p>
            <a:pPr lvl="1"/>
            <a:r>
              <a:rPr lang="nl-BE" sz="2400" b="1" dirty="0" smtClean="0">
                <a:solidFill>
                  <a:schemeClr val="accent6">
                    <a:lumMod val="75000"/>
                  </a:schemeClr>
                </a:solidFill>
                <a:sym typeface="Wingdings"/>
              </a:rPr>
              <a:t>  richten ogen op fixatiepunt</a:t>
            </a:r>
            <a:endParaRPr lang="nl-BE" sz="2400" b="1" dirty="0" smtClean="0">
              <a:solidFill>
                <a:schemeClr val="accent6">
                  <a:lumMod val="75000"/>
                </a:schemeClr>
              </a:solidFill>
            </a:endParaRPr>
          </a:p>
        </p:txBody>
      </p:sp>
      <p:pic>
        <p:nvPicPr>
          <p:cNvPr id="4098" name="Picture 2" descr="E:\Thema 1\P017_F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757121"/>
            <a:ext cx="4891294" cy="3786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338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467544" y="188640"/>
            <a:ext cx="8229600" cy="1143000"/>
          </a:xfrm>
        </p:spPr>
        <p:txBody>
          <a:bodyPr/>
          <a:lstStyle/>
          <a:p>
            <a:r>
              <a:rPr lang="nl-NL" altLang="nl-NL" dirty="0" smtClean="0"/>
              <a:t>De bouw van het inwendige oog</a:t>
            </a:r>
          </a:p>
        </p:txBody>
      </p:sp>
      <p:pic>
        <p:nvPicPr>
          <p:cNvPr id="5" name="Picture 2" descr="E:\Thema 1\P018_F1.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9277" y="1340768"/>
            <a:ext cx="6340079"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872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Thema 1\P018_F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551757"/>
            <a:ext cx="4119249" cy="327493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467544" y="188640"/>
            <a:ext cx="8229600" cy="1143000"/>
          </a:xfrm>
        </p:spPr>
        <p:txBody>
          <a:bodyPr wrap="square" numCol="1" anchorCtr="0" compatLnSpc="1">
            <a:prstTxWarp prst="textNoShape">
              <a:avLst/>
            </a:prstTxWarp>
          </a:bodyPr>
          <a:lstStyle/>
          <a:p>
            <a:pPr eaLnBrk="1" hangingPunct="1">
              <a:defRPr/>
            </a:pPr>
            <a:r>
              <a:rPr lang="nl-NL" dirty="0" smtClean="0"/>
              <a:t>Bouw van de oogbol</a:t>
            </a:r>
          </a:p>
        </p:txBody>
      </p:sp>
      <p:sp>
        <p:nvSpPr>
          <p:cNvPr id="5" name="Tijdelijke aanduiding voor inhoud 4"/>
          <p:cNvSpPr>
            <a:spLocks noGrp="1"/>
          </p:cNvSpPr>
          <p:nvPr>
            <p:ph idx="1"/>
          </p:nvPr>
        </p:nvSpPr>
        <p:spPr>
          <a:xfrm>
            <a:off x="395536" y="1484784"/>
            <a:ext cx="8229600" cy="4525963"/>
          </a:xfrm>
        </p:spPr>
        <p:txBody>
          <a:bodyPr wrap="square" numCol="1" anchor="t" anchorCtr="0" compatLnSpc="1">
            <a:prstTxWarp prst="textNoShape">
              <a:avLst/>
            </a:prstTxWarp>
            <a:normAutofit/>
          </a:bodyPr>
          <a:lstStyle/>
          <a:p>
            <a:pPr eaLnBrk="1" hangingPunct="1">
              <a:defRPr/>
            </a:pPr>
            <a:r>
              <a:rPr lang="nl-NL" sz="2400" dirty="0" smtClean="0"/>
              <a:t>Wand bestaat uit drie lagen</a:t>
            </a:r>
          </a:p>
          <a:p>
            <a:pPr lvl="1" eaLnBrk="1" hangingPunct="1">
              <a:defRPr/>
            </a:pPr>
            <a:r>
              <a:rPr lang="nl-NL" sz="2400" dirty="0" smtClean="0"/>
              <a:t>Buitenste laag: </a:t>
            </a:r>
          </a:p>
          <a:p>
            <a:pPr lvl="2" eaLnBrk="1" hangingPunct="1">
              <a:defRPr/>
            </a:pPr>
            <a:r>
              <a:rPr lang="nl-NL" dirty="0" err="1" smtClean="0"/>
              <a:t>sclera</a:t>
            </a:r>
            <a:r>
              <a:rPr lang="nl-NL" dirty="0" smtClean="0"/>
              <a:t> (harde oogrok) + cornea (hoornvlies)</a:t>
            </a:r>
          </a:p>
          <a:p>
            <a:pPr lvl="1" eaLnBrk="1" hangingPunct="1">
              <a:defRPr/>
            </a:pPr>
            <a:r>
              <a:rPr lang="nl-NL" sz="2400" dirty="0" smtClean="0"/>
              <a:t>Middelste laag: </a:t>
            </a:r>
          </a:p>
          <a:p>
            <a:pPr lvl="2" eaLnBrk="1" hangingPunct="1">
              <a:defRPr/>
            </a:pPr>
            <a:r>
              <a:rPr lang="nl-NL" dirty="0" err="1" smtClean="0"/>
              <a:t>chorioidea</a:t>
            </a:r>
            <a:r>
              <a:rPr lang="nl-NL" dirty="0" smtClean="0"/>
              <a:t> (vaatvlies) + iris (regenboogvlies)</a:t>
            </a:r>
          </a:p>
          <a:p>
            <a:pPr lvl="1" eaLnBrk="1" hangingPunct="1">
              <a:defRPr/>
            </a:pPr>
            <a:r>
              <a:rPr lang="nl-NL" sz="2400" dirty="0" smtClean="0"/>
              <a:t>Binnenste laag: </a:t>
            </a:r>
          </a:p>
          <a:p>
            <a:pPr lvl="2" eaLnBrk="1" hangingPunct="1">
              <a:defRPr/>
            </a:pPr>
            <a:r>
              <a:rPr lang="nl-NL" dirty="0" smtClean="0"/>
              <a:t>retina (netvlies)</a:t>
            </a:r>
          </a:p>
        </p:txBody>
      </p:sp>
    </p:spTree>
    <p:extLst>
      <p:ext uri="{BB962C8B-B14F-4D97-AF65-F5344CB8AC3E}">
        <p14:creationId xmlns:p14="http://schemas.microsoft.com/office/powerpoint/2010/main" val="2270115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wrap="square" numCol="1" anchorCtr="0" compatLnSpc="1">
            <a:prstTxWarp prst="textNoShape">
              <a:avLst/>
            </a:prstTxWarp>
          </a:bodyPr>
          <a:lstStyle/>
          <a:p>
            <a:pPr eaLnBrk="1" hangingPunct="1">
              <a:defRPr/>
            </a:pPr>
            <a:r>
              <a:rPr lang="nl-NL" dirty="0" smtClean="0"/>
              <a:t>Harde oogrok en hoornvlies</a:t>
            </a:r>
          </a:p>
        </p:txBody>
      </p:sp>
      <p:sp>
        <p:nvSpPr>
          <p:cNvPr id="3" name="Tijdelijke aanduiding voor inhoud 2"/>
          <p:cNvSpPr>
            <a:spLocks noGrp="1"/>
          </p:cNvSpPr>
          <p:nvPr>
            <p:ph idx="1"/>
          </p:nvPr>
        </p:nvSpPr>
        <p:spPr/>
        <p:txBody>
          <a:bodyPr wrap="square" numCol="1" anchor="t" anchorCtr="0" compatLnSpc="1">
            <a:prstTxWarp prst="textNoShape">
              <a:avLst/>
            </a:prstTxWarp>
            <a:normAutofit/>
          </a:bodyPr>
          <a:lstStyle/>
          <a:p>
            <a:pPr eaLnBrk="1" hangingPunct="1">
              <a:defRPr/>
            </a:pPr>
            <a:r>
              <a:rPr lang="nl-NL" sz="2800" dirty="0" smtClean="0"/>
              <a:t>Harde oogrok is stevig, wit, ondoorzichtig</a:t>
            </a:r>
          </a:p>
          <a:p>
            <a:pPr lvl="1" eaLnBrk="1" hangingPunct="1">
              <a:defRPr/>
            </a:pPr>
            <a:r>
              <a:rPr lang="nl-NL" sz="2400" dirty="0" smtClean="0"/>
              <a:t>aan de voorzijde een vlies op de oogrok (conjunctiva)</a:t>
            </a:r>
          </a:p>
          <a:p>
            <a:pPr eaLnBrk="1" hangingPunct="1">
              <a:defRPr/>
            </a:pPr>
            <a:r>
              <a:rPr lang="nl-NL" sz="2800" dirty="0" smtClean="0"/>
              <a:t>Hoornvlies (cornea) is doorzichtig </a:t>
            </a:r>
          </a:p>
          <a:p>
            <a:pPr lvl="1" eaLnBrk="1" hangingPunct="1">
              <a:defRPr/>
            </a:pPr>
            <a:r>
              <a:rPr lang="nl-NL" sz="2400" dirty="0" smtClean="0"/>
              <a:t>niet bedekt met conjunctiva</a:t>
            </a:r>
          </a:p>
        </p:txBody>
      </p:sp>
      <p:pic>
        <p:nvPicPr>
          <p:cNvPr id="4" name="Picture 2" descr="E:\Thema 1\P018_F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7090" y="3473624"/>
            <a:ext cx="4256910"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279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803</Words>
  <Application>Microsoft Office PowerPoint</Application>
  <PresentationFormat>Diavoorstelling (4:3)</PresentationFormat>
  <Paragraphs>182</Paragraphs>
  <Slides>36</Slides>
  <Notes>3</Notes>
  <HiddenSlides>0</HiddenSlides>
  <MMClips>0</MMClips>
  <ScaleCrop>false</ScaleCrop>
  <HeadingPairs>
    <vt:vector size="4" baseType="variant">
      <vt:variant>
        <vt:lpstr>Thema</vt:lpstr>
      </vt:variant>
      <vt:variant>
        <vt:i4>1</vt:i4>
      </vt:variant>
      <vt:variant>
        <vt:lpstr>Diatitels</vt:lpstr>
      </vt:variant>
      <vt:variant>
        <vt:i4>36</vt:i4>
      </vt:variant>
    </vt:vector>
  </HeadingPairs>
  <TitlesOfParts>
    <vt:vector size="37" baseType="lpstr">
      <vt:lpstr>Kantoorthema</vt:lpstr>
      <vt:lpstr>Het Oog</vt:lpstr>
      <vt:lpstr>De bouw van het oog</vt:lpstr>
      <vt:lpstr>PowerPoint-presentatie</vt:lpstr>
      <vt:lpstr>Bescherming</vt:lpstr>
      <vt:lpstr>PowerPoint-presentatie</vt:lpstr>
      <vt:lpstr>PowerPoint-presentatie</vt:lpstr>
      <vt:lpstr>De bouw van het inwendige oog</vt:lpstr>
      <vt:lpstr>Bouw van de oogbol</vt:lpstr>
      <vt:lpstr>Harde oogrok en hoornvlies</vt:lpstr>
      <vt:lpstr>Vaatvlies</vt:lpstr>
      <vt:lpstr>Glasachtig lichaam</vt:lpstr>
      <vt:lpstr>PowerPoint-presentatie</vt:lpstr>
      <vt:lpstr>Pupilreflex</vt:lpstr>
      <vt:lpstr>Hoe wordt de lichttoevoer geregeld?</vt:lpstr>
      <vt:lpstr>Pupil reflex</vt:lpstr>
      <vt:lpstr>Werking pupilreflex</vt:lpstr>
      <vt:lpstr>PowerPoint-presentatie</vt:lpstr>
      <vt:lpstr>PowerPoint-presentatie</vt:lpstr>
      <vt:lpstr>PowerPoint-presentatie</vt:lpstr>
      <vt:lpstr>Hoe gebeurt accommodatie van de lens?</vt:lpstr>
      <vt:lpstr>PowerPoint-presentatie</vt:lpstr>
      <vt:lpstr>Accomodatie</vt:lpstr>
      <vt:lpstr>Accomoderen</vt:lpstr>
      <vt:lpstr>Zien in de verte (meer dan 5 meter)   Ogen in rusttoestand  Lens is plat  Zien van dichtbij (5 meter of minder)  Lens is bol  Lens is geaccommodeerd</vt:lpstr>
      <vt:lpstr>Hoe gebeurt de beeldvorming in het oog?</vt:lpstr>
      <vt:lpstr>Netvlies; Kegeltjes &amp; Staafjes (1)</vt:lpstr>
      <vt:lpstr>PowerPoint-presentatie</vt:lpstr>
      <vt:lpstr>PowerPoint-presentatie</vt:lpstr>
      <vt:lpstr>Netvlies; Kegeltjes &amp; Staafjes (2)</vt:lpstr>
      <vt:lpstr>PowerPoint-presentatie</vt:lpstr>
      <vt:lpstr>PowerPoint-presentatie</vt:lpstr>
      <vt:lpstr>Ogen en Hersenen</vt:lpstr>
      <vt:lpstr>Verwerking lichtprikkels</vt:lpstr>
      <vt:lpstr>Visuele schors</vt:lpstr>
      <vt:lpstr>Visuele schors</vt:lpstr>
      <vt:lpstr>Visuele schors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Bakker</dc:creator>
  <cp:lastModifiedBy>Uw naam</cp:lastModifiedBy>
  <cp:revision>24</cp:revision>
  <cp:lastPrinted>2016-02-18T08:16:13Z</cp:lastPrinted>
  <dcterms:created xsi:type="dcterms:W3CDTF">2016-02-17T19:35:12Z</dcterms:created>
  <dcterms:modified xsi:type="dcterms:W3CDTF">2016-02-21T15:44:31Z</dcterms:modified>
</cp:coreProperties>
</file>